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6" r:id="rId6"/>
    <p:sldId id="261" r:id="rId7"/>
    <p:sldId id="262" r:id="rId8"/>
    <p:sldId id="263" r:id="rId9"/>
    <p:sldId id="265" r:id="rId10"/>
    <p:sldId id="267"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38" autoAdjust="0"/>
    <p:restoredTop sz="94660"/>
  </p:normalViewPr>
  <p:slideViewPr>
    <p:cSldViewPr snapToGrid="0">
      <p:cViewPr varScale="1">
        <p:scale>
          <a:sx n="86" d="100"/>
          <a:sy n="86" d="100"/>
        </p:scale>
        <p:origin x="636"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1465B4B-30C3-C5DB-AA92-627C4E34C6A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ADDA1373-1649-2181-1890-8A6124E334D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1185D777-5A51-30A4-7717-A7ADBB8FF06E}"/>
              </a:ext>
            </a:extLst>
          </p:cNvPr>
          <p:cNvSpPr>
            <a:spLocks noGrp="1"/>
          </p:cNvSpPr>
          <p:nvPr>
            <p:ph type="dt" sz="half" idx="10"/>
          </p:nvPr>
        </p:nvSpPr>
        <p:spPr/>
        <p:txBody>
          <a:bodyPr/>
          <a:lstStyle/>
          <a:p>
            <a:fld id="{509ADB50-DD84-44C8-9564-945AFFE384A5}" type="datetimeFigureOut">
              <a:rPr lang="en-US" smtClean="0"/>
              <a:t>3/26/2024</a:t>
            </a:fld>
            <a:endParaRPr lang="en-US"/>
          </a:p>
        </p:txBody>
      </p:sp>
      <p:sp>
        <p:nvSpPr>
          <p:cNvPr id="5" name="Footer Placeholder 4">
            <a:extLst>
              <a:ext uri="{FF2B5EF4-FFF2-40B4-BE49-F238E27FC236}">
                <a16:creationId xmlns:a16="http://schemas.microsoft.com/office/drawing/2014/main" xmlns="" id="{7FDE45A3-817D-050F-B5A9-1573257A688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FC4B5BD3-DD69-74AB-477C-7DA89277FEE7}"/>
              </a:ext>
            </a:extLst>
          </p:cNvPr>
          <p:cNvSpPr>
            <a:spLocks noGrp="1"/>
          </p:cNvSpPr>
          <p:nvPr>
            <p:ph type="sldNum" sz="quarter" idx="12"/>
          </p:nvPr>
        </p:nvSpPr>
        <p:spPr/>
        <p:txBody>
          <a:bodyPr/>
          <a:lstStyle/>
          <a:p>
            <a:fld id="{9ECBB4D8-D79E-40E5-829A-9C46BCA84004}" type="slidenum">
              <a:rPr lang="en-US" smtClean="0"/>
              <a:t>‹#›</a:t>
            </a:fld>
            <a:endParaRPr lang="en-US"/>
          </a:p>
        </p:txBody>
      </p:sp>
    </p:spTree>
    <p:extLst>
      <p:ext uri="{BB962C8B-B14F-4D97-AF65-F5344CB8AC3E}">
        <p14:creationId xmlns:p14="http://schemas.microsoft.com/office/powerpoint/2010/main" val="13306596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64ED5EE-E2A8-7CBE-99BE-0821E9D0A18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A0454E2E-D3C4-3789-EADF-1B6E3E1EB77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8D7A746E-1787-B62A-2F68-2BB2CF606266}"/>
              </a:ext>
            </a:extLst>
          </p:cNvPr>
          <p:cNvSpPr>
            <a:spLocks noGrp="1"/>
          </p:cNvSpPr>
          <p:nvPr>
            <p:ph type="dt" sz="half" idx="10"/>
          </p:nvPr>
        </p:nvSpPr>
        <p:spPr/>
        <p:txBody>
          <a:bodyPr/>
          <a:lstStyle/>
          <a:p>
            <a:fld id="{509ADB50-DD84-44C8-9564-945AFFE384A5}" type="datetimeFigureOut">
              <a:rPr lang="en-US" smtClean="0"/>
              <a:t>3/26/2024</a:t>
            </a:fld>
            <a:endParaRPr lang="en-US"/>
          </a:p>
        </p:txBody>
      </p:sp>
      <p:sp>
        <p:nvSpPr>
          <p:cNvPr id="5" name="Footer Placeholder 4">
            <a:extLst>
              <a:ext uri="{FF2B5EF4-FFF2-40B4-BE49-F238E27FC236}">
                <a16:creationId xmlns:a16="http://schemas.microsoft.com/office/drawing/2014/main" xmlns="" id="{18BA598F-A252-4AAE-B093-856676F41D9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72B7E974-B315-AA68-BF9B-414D24573606}"/>
              </a:ext>
            </a:extLst>
          </p:cNvPr>
          <p:cNvSpPr>
            <a:spLocks noGrp="1"/>
          </p:cNvSpPr>
          <p:nvPr>
            <p:ph type="sldNum" sz="quarter" idx="12"/>
          </p:nvPr>
        </p:nvSpPr>
        <p:spPr/>
        <p:txBody>
          <a:bodyPr/>
          <a:lstStyle/>
          <a:p>
            <a:fld id="{9ECBB4D8-D79E-40E5-829A-9C46BCA84004}" type="slidenum">
              <a:rPr lang="en-US" smtClean="0"/>
              <a:t>‹#›</a:t>
            </a:fld>
            <a:endParaRPr lang="en-US"/>
          </a:p>
        </p:txBody>
      </p:sp>
    </p:spTree>
    <p:extLst>
      <p:ext uri="{BB962C8B-B14F-4D97-AF65-F5344CB8AC3E}">
        <p14:creationId xmlns:p14="http://schemas.microsoft.com/office/powerpoint/2010/main" val="15392122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B6A61FFA-E89A-11B5-46E1-16F00BAE6AE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E2BA8294-282C-0709-FE1E-F8839F0B71D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8CEE2E2A-62DE-5EC5-2562-6FACF407FC11}"/>
              </a:ext>
            </a:extLst>
          </p:cNvPr>
          <p:cNvSpPr>
            <a:spLocks noGrp="1"/>
          </p:cNvSpPr>
          <p:nvPr>
            <p:ph type="dt" sz="half" idx="10"/>
          </p:nvPr>
        </p:nvSpPr>
        <p:spPr/>
        <p:txBody>
          <a:bodyPr/>
          <a:lstStyle/>
          <a:p>
            <a:fld id="{509ADB50-DD84-44C8-9564-945AFFE384A5}" type="datetimeFigureOut">
              <a:rPr lang="en-US" smtClean="0"/>
              <a:t>3/26/2024</a:t>
            </a:fld>
            <a:endParaRPr lang="en-US"/>
          </a:p>
        </p:txBody>
      </p:sp>
      <p:sp>
        <p:nvSpPr>
          <p:cNvPr id="5" name="Footer Placeholder 4">
            <a:extLst>
              <a:ext uri="{FF2B5EF4-FFF2-40B4-BE49-F238E27FC236}">
                <a16:creationId xmlns:a16="http://schemas.microsoft.com/office/drawing/2014/main" xmlns="" id="{B37B7141-91B2-7291-C057-22F3BBB2801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755690A7-8CDC-A588-0EB1-61B7FAC8FD43}"/>
              </a:ext>
            </a:extLst>
          </p:cNvPr>
          <p:cNvSpPr>
            <a:spLocks noGrp="1"/>
          </p:cNvSpPr>
          <p:nvPr>
            <p:ph type="sldNum" sz="quarter" idx="12"/>
          </p:nvPr>
        </p:nvSpPr>
        <p:spPr/>
        <p:txBody>
          <a:bodyPr/>
          <a:lstStyle/>
          <a:p>
            <a:fld id="{9ECBB4D8-D79E-40E5-829A-9C46BCA84004}" type="slidenum">
              <a:rPr lang="en-US" smtClean="0"/>
              <a:t>‹#›</a:t>
            </a:fld>
            <a:endParaRPr lang="en-US"/>
          </a:p>
        </p:txBody>
      </p:sp>
    </p:spTree>
    <p:extLst>
      <p:ext uri="{BB962C8B-B14F-4D97-AF65-F5344CB8AC3E}">
        <p14:creationId xmlns:p14="http://schemas.microsoft.com/office/powerpoint/2010/main" val="854705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B09143E-D967-4678-3CA5-E3DC54A2FAC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D6ABFAD8-418C-80A2-6D27-F0B63579EE5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C4861C8F-8949-DF8F-BF3E-FCDE7D9BE1C1}"/>
              </a:ext>
            </a:extLst>
          </p:cNvPr>
          <p:cNvSpPr>
            <a:spLocks noGrp="1"/>
          </p:cNvSpPr>
          <p:nvPr>
            <p:ph type="dt" sz="half" idx="10"/>
          </p:nvPr>
        </p:nvSpPr>
        <p:spPr/>
        <p:txBody>
          <a:bodyPr/>
          <a:lstStyle/>
          <a:p>
            <a:fld id="{509ADB50-DD84-44C8-9564-945AFFE384A5}" type="datetimeFigureOut">
              <a:rPr lang="en-US" smtClean="0"/>
              <a:t>3/26/2024</a:t>
            </a:fld>
            <a:endParaRPr lang="en-US"/>
          </a:p>
        </p:txBody>
      </p:sp>
      <p:sp>
        <p:nvSpPr>
          <p:cNvPr id="5" name="Footer Placeholder 4">
            <a:extLst>
              <a:ext uri="{FF2B5EF4-FFF2-40B4-BE49-F238E27FC236}">
                <a16:creationId xmlns:a16="http://schemas.microsoft.com/office/drawing/2014/main" xmlns="" id="{EFC78DF4-55BE-320A-B521-0881B2F07A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59FFA8E5-9B4A-E932-47A9-430A1B5A3835}"/>
              </a:ext>
            </a:extLst>
          </p:cNvPr>
          <p:cNvSpPr>
            <a:spLocks noGrp="1"/>
          </p:cNvSpPr>
          <p:nvPr>
            <p:ph type="sldNum" sz="quarter" idx="12"/>
          </p:nvPr>
        </p:nvSpPr>
        <p:spPr/>
        <p:txBody>
          <a:bodyPr/>
          <a:lstStyle/>
          <a:p>
            <a:fld id="{9ECBB4D8-D79E-40E5-829A-9C46BCA84004}" type="slidenum">
              <a:rPr lang="en-US" smtClean="0"/>
              <a:t>‹#›</a:t>
            </a:fld>
            <a:endParaRPr lang="en-US"/>
          </a:p>
        </p:txBody>
      </p:sp>
    </p:spTree>
    <p:extLst>
      <p:ext uri="{BB962C8B-B14F-4D97-AF65-F5344CB8AC3E}">
        <p14:creationId xmlns:p14="http://schemas.microsoft.com/office/powerpoint/2010/main" val="30356423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3DC2C52-8B93-BAF9-8910-EDBC4A03CE4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936B8ECA-E331-3564-285F-BC90CAEE047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8B09A8A3-5F7B-5F2D-1F97-C515C6454BD2}"/>
              </a:ext>
            </a:extLst>
          </p:cNvPr>
          <p:cNvSpPr>
            <a:spLocks noGrp="1"/>
          </p:cNvSpPr>
          <p:nvPr>
            <p:ph type="dt" sz="half" idx="10"/>
          </p:nvPr>
        </p:nvSpPr>
        <p:spPr/>
        <p:txBody>
          <a:bodyPr/>
          <a:lstStyle/>
          <a:p>
            <a:fld id="{509ADB50-DD84-44C8-9564-945AFFE384A5}" type="datetimeFigureOut">
              <a:rPr lang="en-US" smtClean="0"/>
              <a:t>3/26/2024</a:t>
            </a:fld>
            <a:endParaRPr lang="en-US"/>
          </a:p>
        </p:txBody>
      </p:sp>
      <p:sp>
        <p:nvSpPr>
          <p:cNvPr id="5" name="Footer Placeholder 4">
            <a:extLst>
              <a:ext uri="{FF2B5EF4-FFF2-40B4-BE49-F238E27FC236}">
                <a16:creationId xmlns:a16="http://schemas.microsoft.com/office/drawing/2014/main" xmlns="" id="{018992E1-D2CD-1E16-DF73-30159386BFC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AB1423C0-E959-757D-CA09-C52C3C3ACC75}"/>
              </a:ext>
            </a:extLst>
          </p:cNvPr>
          <p:cNvSpPr>
            <a:spLocks noGrp="1"/>
          </p:cNvSpPr>
          <p:nvPr>
            <p:ph type="sldNum" sz="quarter" idx="12"/>
          </p:nvPr>
        </p:nvSpPr>
        <p:spPr/>
        <p:txBody>
          <a:bodyPr/>
          <a:lstStyle/>
          <a:p>
            <a:fld id="{9ECBB4D8-D79E-40E5-829A-9C46BCA84004}" type="slidenum">
              <a:rPr lang="en-US" smtClean="0"/>
              <a:t>‹#›</a:t>
            </a:fld>
            <a:endParaRPr lang="en-US"/>
          </a:p>
        </p:txBody>
      </p:sp>
    </p:spTree>
    <p:extLst>
      <p:ext uri="{BB962C8B-B14F-4D97-AF65-F5344CB8AC3E}">
        <p14:creationId xmlns:p14="http://schemas.microsoft.com/office/powerpoint/2010/main" val="9977785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4BE9CFC-8900-AC3F-123C-9C9A538AAF2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F6C6B6AE-B2AB-A8A8-C33C-8E6917EE75A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B13DC7FC-FA4B-403A-598E-23393C963BB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305BD0E5-DD0E-5AA6-61DE-3BA4F326535F}"/>
              </a:ext>
            </a:extLst>
          </p:cNvPr>
          <p:cNvSpPr>
            <a:spLocks noGrp="1"/>
          </p:cNvSpPr>
          <p:nvPr>
            <p:ph type="dt" sz="half" idx="10"/>
          </p:nvPr>
        </p:nvSpPr>
        <p:spPr/>
        <p:txBody>
          <a:bodyPr/>
          <a:lstStyle/>
          <a:p>
            <a:fld id="{509ADB50-DD84-44C8-9564-945AFFE384A5}" type="datetimeFigureOut">
              <a:rPr lang="en-US" smtClean="0"/>
              <a:t>3/26/2024</a:t>
            </a:fld>
            <a:endParaRPr lang="en-US"/>
          </a:p>
        </p:txBody>
      </p:sp>
      <p:sp>
        <p:nvSpPr>
          <p:cNvPr id="6" name="Footer Placeholder 5">
            <a:extLst>
              <a:ext uri="{FF2B5EF4-FFF2-40B4-BE49-F238E27FC236}">
                <a16:creationId xmlns:a16="http://schemas.microsoft.com/office/drawing/2014/main" xmlns="" id="{42203EFC-50B9-F492-20E7-F3D0983E0C2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C6596655-7702-0B91-5122-B0C90B20AAD6}"/>
              </a:ext>
            </a:extLst>
          </p:cNvPr>
          <p:cNvSpPr>
            <a:spLocks noGrp="1"/>
          </p:cNvSpPr>
          <p:nvPr>
            <p:ph type="sldNum" sz="quarter" idx="12"/>
          </p:nvPr>
        </p:nvSpPr>
        <p:spPr/>
        <p:txBody>
          <a:bodyPr/>
          <a:lstStyle/>
          <a:p>
            <a:fld id="{9ECBB4D8-D79E-40E5-829A-9C46BCA84004}" type="slidenum">
              <a:rPr lang="en-US" smtClean="0"/>
              <a:t>‹#›</a:t>
            </a:fld>
            <a:endParaRPr lang="en-US"/>
          </a:p>
        </p:txBody>
      </p:sp>
    </p:spTree>
    <p:extLst>
      <p:ext uri="{BB962C8B-B14F-4D97-AF65-F5344CB8AC3E}">
        <p14:creationId xmlns:p14="http://schemas.microsoft.com/office/powerpoint/2010/main" val="19382014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8DD47D6-85E5-F32B-F627-3EE5A38CE39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7FED61C9-36B2-E398-8A5B-C817C3B73E7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33102964-D5BB-BF71-F70F-E25B40C3ACC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9B3CE8E7-7D37-DD6E-406F-97099C209CB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893F2D6E-4779-6659-EDF0-B9DCD09FDBD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3AB7B56A-6267-71A4-C0B0-2FD7A77EEAEF}"/>
              </a:ext>
            </a:extLst>
          </p:cNvPr>
          <p:cNvSpPr>
            <a:spLocks noGrp="1"/>
          </p:cNvSpPr>
          <p:nvPr>
            <p:ph type="dt" sz="half" idx="10"/>
          </p:nvPr>
        </p:nvSpPr>
        <p:spPr/>
        <p:txBody>
          <a:bodyPr/>
          <a:lstStyle/>
          <a:p>
            <a:fld id="{509ADB50-DD84-44C8-9564-945AFFE384A5}" type="datetimeFigureOut">
              <a:rPr lang="en-US" smtClean="0"/>
              <a:t>3/26/2024</a:t>
            </a:fld>
            <a:endParaRPr lang="en-US"/>
          </a:p>
        </p:txBody>
      </p:sp>
      <p:sp>
        <p:nvSpPr>
          <p:cNvPr id="8" name="Footer Placeholder 7">
            <a:extLst>
              <a:ext uri="{FF2B5EF4-FFF2-40B4-BE49-F238E27FC236}">
                <a16:creationId xmlns:a16="http://schemas.microsoft.com/office/drawing/2014/main" xmlns="" id="{6EC7A1D2-BA92-189B-4CA7-268D71EB7FE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9F41CE61-2393-0E5E-A8F1-D62C1182724B}"/>
              </a:ext>
            </a:extLst>
          </p:cNvPr>
          <p:cNvSpPr>
            <a:spLocks noGrp="1"/>
          </p:cNvSpPr>
          <p:nvPr>
            <p:ph type="sldNum" sz="quarter" idx="12"/>
          </p:nvPr>
        </p:nvSpPr>
        <p:spPr/>
        <p:txBody>
          <a:bodyPr/>
          <a:lstStyle/>
          <a:p>
            <a:fld id="{9ECBB4D8-D79E-40E5-829A-9C46BCA84004}" type="slidenum">
              <a:rPr lang="en-US" smtClean="0"/>
              <a:t>‹#›</a:t>
            </a:fld>
            <a:endParaRPr lang="en-US"/>
          </a:p>
        </p:txBody>
      </p:sp>
    </p:spTree>
    <p:extLst>
      <p:ext uri="{BB962C8B-B14F-4D97-AF65-F5344CB8AC3E}">
        <p14:creationId xmlns:p14="http://schemas.microsoft.com/office/powerpoint/2010/main" val="41082760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B188324-8956-BAFA-C375-7CBF8A4DCB5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4BA8A166-D95D-CBE9-D9AC-35BC846D0065}"/>
              </a:ext>
            </a:extLst>
          </p:cNvPr>
          <p:cNvSpPr>
            <a:spLocks noGrp="1"/>
          </p:cNvSpPr>
          <p:nvPr>
            <p:ph type="dt" sz="half" idx="10"/>
          </p:nvPr>
        </p:nvSpPr>
        <p:spPr/>
        <p:txBody>
          <a:bodyPr/>
          <a:lstStyle/>
          <a:p>
            <a:fld id="{509ADB50-DD84-44C8-9564-945AFFE384A5}" type="datetimeFigureOut">
              <a:rPr lang="en-US" smtClean="0"/>
              <a:t>3/26/2024</a:t>
            </a:fld>
            <a:endParaRPr lang="en-US"/>
          </a:p>
        </p:txBody>
      </p:sp>
      <p:sp>
        <p:nvSpPr>
          <p:cNvPr id="4" name="Footer Placeholder 3">
            <a:extLst>
              <a:ext uri="{FF2B5EF4-FFF2-40B4-BE49-F238E27FC236}">
                <a16:creationId xmlns:a16="http://schemas.microsoft.com/office/drawing/2014/main" xmlns="" id="{1C7B224D-1304-0B11-D17C-C37AE7B2229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7AD10BD4-0756-3424-67C3-26F5683A7C98}"/>
              </a:ext>
            </a:extLst>
          </p:cNvPr>
          <p:cNvSpPr>
            <a:spLocks noGrp="1"/>
          </p:cNvSpPr>
          <p:nvPr>
            <p:ph type="sldNum" sz="quarter" idx="12"/>
          </p:nvPr>
        </p:nvSpPr>
        <p:spPr/>
        <p:txBody>
          <a:bodyPr/>
          <a:lstStyle/>
          <a:p>
            <a:fld id="{9ECBB4D8-D79E-40E5-829A-9C46BCA84004}" type="slidenum">
              <a:rPr lang="en-US" smtClean="0"/>
              <a:t>‹#›</a:t>
            </a:fld>
            <a:endParaRPr lang="en-US"/>
          </a:p>
        </p:txBody>
      </p:sp>
    </p:spTree>
    <p:extLst>
      <p:ext uri="{BB962C8B-B14F-4D97-AF65-F5344CB8AC3E}">
        <p14:creationId xmlns:p14="http://schemas.microsoft.com/office/powerpoint/2010/main" val="21212189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8BDA4C1E-1928-F6B9-35AD-264F2836F989}"/>
              </a:ext>
            </a:extLst>
          </p:cNvPr>
          <p:cNvSpPr>
            <a:spLocks noGrp="1"/>
          </p:cNvSpPr>
          <p:nvPr>
            <p:ph type="dt" sz="half" idx="10"/>
          </p:nvPr>
        </p:nvSpPr>
        <p:spPr/>
        <p:txBody>
          <a:bodyPr/>
          <a:lstStyle/>
          <a:p>
            <a:fld id="{509ADB50-DD84-44C8-9564-945AFFE384A5}" type="datetimeFigureOut">
              <a:rPr lang="en-US" smtClean="0"/>
              <a:t>3/26/2024</a:t>
            </a:fld>
            <a:endParaRPr lang="en-US"/>
          </a:p>
        </p:txBody>
      </p:sp>
      <p:sp>
        <p:nvSpPr>
          <p:cNvPr id="3" name="Footer Placeholder 2">
            <a:extLst>
              <a:ext uri="{FF2B5EF4-FFF2-40B4-BE49-F238E27FC236}">
                <a16:creationId xmlns:a16="http://schemas.microsoft.com/office/drawing/2014/main" xmlns="" id="{053E4C57-063E-AAA3-5597-EA1798DCA1B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FEC5A443-AC83-8A2E-50C4-6C5BA339404C}"/>
              </a:ext>
            </a:extLst>
          </p:cNvPr>
          <p:cNvSpPr>
            <a:spLocks noGrp="1"/>
          </p:cNvSpPr>
          <p:nvPr>
            <p:ph type="sldNum" sz="quarter" idx="12"/>
          </p:nvPr>
        </p:nvSpPr>
        <p:spPr/>
        <p:txBody>
          <a:bodyPr/>
          <a:lstStyle/>
          <a:p>
            <a:fld id="{9ECBB4D8-D79E-40E5-829A-9C46BCA84004}" type="slidenum">
              <a:rPr lang="en-US" smtClean="0"/>
              <a:t>‹#›</a:t>
            </a:fld>
            <a:endParaRPr lang="en-US"/>
          </a:p>
        </p:txBody>
      </p:sp>
    </p:spTree>
    <p:extLst>
      <p:ext uri="{BB962C8B-B14F-4D97-AF65-F5344CB8AC3E}">
        <p14:creationId xmlns:p14="http://schemas.microsoft.com/office/powerpoint/2010/main" val="35613096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2A40DF1-FDD1-0E39-1819-9A58EB8A2E3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462653D5-E10E-74FE-76DF-AD79D995F0C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A109B08E-C415-60F0-FB39-8A792828F2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F224A094-5F67-D1EA-7DF1-848CCCBCA451}"/>
              </a:ext>
            </a:extLst>
          </p:cNvPr>
          <p:cNvSpPr>
            <a:spLocks noGrp="1"/>
          </p:cNvSpPr>
          <p:nvPr>
            <p:ph type="dt" sz="half" idx="10"/>
          </p:nvPr>
        </p:nvSpPr>
        <p:spPr/>
        <p:txBody>
          <a:bodyPr/>
          <a:lstStyle/>
          <a:p>
            <a:fld id="{509ADB50-DD84-44C8-9564-945AFFE384A5}" type="datetimeFigureOut">
              <a:rPr lang="en-US" smtClean="0"/>
              <a:t>3/26/2024</a:t>
            </a:fld>
            <a:endParaRPr lang="en-US"/>
          </a:p>
        </p:txBody>
      </p:sp>
      <p:sp>
        <p:nvSpPr>
          <p:cNvPr id="6" name="Footer Placeholder 5">
            <a:extLst>
              <a:ext uri="{FF2B5EF4-FFF2-40B4-BE49-F238E27FC236}">
                <a16:creationId xmlns:a16="http://schemas.microsoft.com/office/drawing/2014/main" xmlns="" id="{C912E424-30F5-4AF6-1351-E4E91BE45DC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85CF255F-55AF-2655-FFB4-04476825CF6A}"/>
              </a:ext>
            </a:extLst>
          </p:cNvPr>
          <p:cNvSpPr>
            <a:spLocks noGrp="1"/>
          </p:cNvSpPr>
          <p:nvPr>
            <p:ph type="sldNum" sz="quarter" idx="12"/>
          </p:nvPr>
        </p:nvSpPr>
        <p:spPr/>
        <p:txBody>
          <a:bodyPr/>
          <a:lstStyle/>
          <a:p>
            <a:fld id="{9ECBB4D8-D79E-40E5-829A-9C46BCA84004}" type="slidenum">
              <a:rPr lang="en-US" smtClean="0"/>
              <a:t>‹#›</a:t>
            </a:fld>
            <a:endParaRPr lang="en-US"/>
          </a:p>
        </p:txBody>
      </p:sp>
    </p:spTree>
    <p:extLst>
      <p:ext uri="{BB962C8B-B14F-4D97-AF65-F5344CB8AC3E}">
        <p14:creationId xmlns:p14="http://schemas.microsoft.com/office/powerpoint/2010/main" val="19035481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23395D2-7695-67D7-6C1C-47F841D7462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E5349E8D-517B-3E33-0971-0239A420DD1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E05E1482-1D08-4297-3C95-45DE47B063F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2ECC2A70-8E14-F0EC-87DE-037F776C3D36}"/>
              </a:ext>
            </a:extLst>
          </p:cNvPr>
          <p:cNvSpPr>
            <a:spLocks noGrp="1"/>
          </p:cNvSpPr>
          <p:nvPr>
            <p:ph type="dt" sz="half" idx="10"/>
          </p:nvPr>
        </p:nvSpPr>
        <p:spPr/>
        <p:txBody>
          <a:bodyPr/>
          <a:lstStyle/>
          <a:p>
            <a:fld id="{509ADB50-DD84-44C8-9564-945AFFE384A5}" type="datetimeFigureOut">
              <a:rPr lang="en-US" smtClean="0"/>
              <a:t>3/26/2024</a:t>
            </a:fld>
            <a:endParaRPr lang="en-US"/>
          </a:p>
        </p:txBody>
      </p:sp>
      <p:sp>
        <p:nvSpPr>
          <p:cNvPr id="6" name="Footer Placeholder 5">
            <a:extLst>
              <a:ext uri="{FF2B5EF4-FFF2-40B4-BE49-F238E27FC236}">
                <a16:creationId xmlns:a16="http://schemas.microsoft.com/office/drawing/2014/main" xmlns="" id="{0493642F-D3EB-3D9A-37C5-EDA3299E72C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1C25EF25-CF06-55B4-C69B-87413FDE4315}"/>
              </a:ext>
            </a:extLst>
          </p:cNvPr>
          <p:cNvSpPr>
            <a:spLocks noGrp="1"/>
          </p:cNvSpPr>
          <p:nvPr>
            <p:ph type="sldNum" sz="quarter" idx="12"/>
          </p:nvPr>
        </p:nvSpPr>
        <p:spPr/>
        <p:txBody>
          <a:bodyPr/>
          <a:lstStyle/>
          <a:p>
            <a:fld id="{9ECBB4D8-D79E-40E5-829A-9C46BCA84004}" type="slidenum">
              <a:rPr lang="en-US" smtClean="0"/>
              <a:t>‹#›</a:t>
            </a:fld>
            <a:endParaRPr lang="en-US"/>
          </a:p>
        </p:txBody>
      </p:sp>
    </p:spTree>
    <p:extLst>
      <p:ext uri="{BB962C8B-B14F-4D97-AF65-F5344CB8AC3E}">
        <p14:creationId xmlns:p14="http://schemas.microsoft.com/office/powerpoint/2010/main" val="6310978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90FD1973-8911-AC44-4ECF-7D40F1118F2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7EC68FCE-90F5-6D92-3A22-CB46D7FA384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486335CC-A494-AE57-D8DD-8F84F2DD08B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9ADB50-DD84-44C8-9564-945AFFE384A5}" type="datetimeFigureOut">
              <a:rPr lang="en-US" smtClean="0"/>
              <a:t>3/26/2024</a:t>
            </a:fld>
            <a:endParaRPr lang="en-US"/>
          </a:p>
        </p:txBody>
      </p:sp>
      <p:sp>
        <p:nvSpPr>
          <p:cNvPr id="5" name="Footer Placeholder 4">
            <a:extLst>
              <a:ext uri="{FF2B5EF4-FFF2-40B4-BE49-F238E27FC236}">
                <a16:creationId xmlns:a16="http://schemas.microsoft.com/office/drawing/2014/main" xmlns="" id="{2D661784-66DC-1B24-0DE6-04AEEF4B1F8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26238331-68B1-C8D6-96BA-F81171F957A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CBB4D8-D79E-40E5-829A-9C46BCA84004}" type="slidenum">
              <a:rPr lang="en-US" smtClean="0"/>
              <a:t>‹#›</a:t>
            </a:fld>
            <a:endParaRPr lang="en-US"/>
          </a:p>
        </p:txBody>
      </p:sp>
    </p:spTree>
    <p:extLst>
      <p:ext uri="{BB962C8B-B14F-4D97-AF65-F5344CB8AC3E}">
        <p14:creationId xmlns:p14="http://schemas.microsoft.com/office/powerpoint/2010/main" val="4936463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jp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xmlns="" id="{52941F1F-E051-0F5A-7770-52F82B8FAA6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995748" y="4916033"/>
            <a:ext cx="3100252" cy="1872299"/>
          </a:xfrm>
          <a:prstGeom prst="rect">
            <a:avLst/>
          </a:prstGeom>
        </p:spPr>
      </p:pic>
      <p:pic>
        <p:nvPicPr>
          <p:cNvPr id="7" name="Picture 6">
            <a:extLst>
              <a:ext uri="{FF2B5EF4-FFF2-40B4-BE49-F238E27FC236}">
                <a16:creationId xmlns:a16="http://schemas.microsoft.com/office/drawing/2014/main" xmlns="" id="{F9ACE562-566A-6DF5-F3F1-241D726A27B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6422" y="3185134"/>
            <a:ext cx="3100252" cy="1555703"/>
          </a:xfrm>
          <a:prstGeom prst="rect">
            <a:avLst/>
          </a:prstGeom>
        </p:spPr>
      </p:pic>
      <p:sp>
        <p:nvSpPr>
          <p:cNvPr id="8" name="TextBox 7">
            <a:extLst>
              <a:ext uri="{FF2B5EF4-FFF2-40B4-BE49-F238E27FC236}">
                <a16:creationId xmlns:a16="http://schemas.microsoft.com/office/drawing/2014/main" xmlns="" id="{860C2051-5806-72B7-EDBF-C5BF814A1D82}"/>
              </a:ext>
            </a:extLst>
          </p:cNvPr>
          <p:cNvSpPr txBox="1"/>
          <p:nvPr/>
        </p:nvSpPr>
        <p:spPr>
          <a:xfrm>
            <a:off x="1193075" y="261257"/>
            <a:ext cx="9596846" cy="2923877"/>
          </a:xfrm>
          <a:prstGeom prst="rect">
            <a:avLst/>
          </a:prstGeom>
          <a:noFill/>
        </p:spPr>
        <p:txBody>
          <a:bodyPr wrap="square" rtlCol="0">
            <a:spAutoFit/>
          </a:bodyPr>
          <a:lstStyle/>
          <a:p>
            <a:r>
              <a:rPr lang="en-US" sz="4000" b="1" dirty="0">
                <a:solidFill>
                  <a:srgbClr val="7030A0"/>
                </a:solidFill>
              </a:rPr>
              <a:t>Mount Zion Glendale – Bible Study 3/26/24</a:t>
            </a:r>
          </a:p>
          <a:p>
            <a:r>
              <a:rPr lang="en-US" sz="7200" b="1" dirty="0">
                <a:solidFill>
                  <a:srgbClr val="7030A0"/>
                </a:solidFill>
              </a:rPr>
              <a:t>Brokenhearted to Praise</a:t>
            </a:r>
            <a:r>
              <a:rPr lang="en-US" sz="4000" b="1" dirty="0">
                <a:solidFill>
                  <a:srgbClr val="7030A0"/>
                </a:solidFill>
              </a:rPr>
              <a:t> </a:t>
            </a:r>
          </a:p>
          <a:p>
            <a:r>
              <a:rPr lang="en-US" sz="4000" b="1" dirty="0">
                <a:solidFill>
                  <a:srgbClr val="7030A0"/>
                </a:solidFill>
              </a:rPr>
              <a:t>Psalms 51				Job 1: 20-22</a:t>
            </a:r>
            <a:r>
              <a:rPr lang="en-US" sz="7200" b="1" dirty="0">
                <a:solidFill>
                  <a:srgbClr val="7030A0"/>
                </a:solidFill>
              </a:rPr>
              <a:t> </a:t>
            </a:r>
          </a:p>
        </p:txBody>
      </p:sp>
      <p:pic>
        <p:nvPicPr>
          <p:cNvPr id="10" name="Picture 9">
            <a:extLst>
              <a:ext uri="{FF2B5EF4-FFF2-40B4-BE49-F238E27FC236}">
                <a16:creationId xmlns:a16="http://schemas.microsoft.com/office/drawing/2014/main" xmlns="" id="{46BCBDEB-9769-1660-3BFD-4AA7C946C6D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965474" y="4916033"/>
            <a:ext cx="3226526" cy="1872299"/>
          </a:xfrm>
          <a:prstGeom prst="rect">
            <a:avLst/>
          </a:prstGeom>
        </p:spPr>
      </p:pic>
      <p:pic>
        <p:nvPicPr>
          <p:cNvPr id="12" name="Picture 11">
            <a:extLst>
              <a:ext uri="{FF2B5EF4-FFF2-40B4-BE49-F238E27FC236}">
                <a16:creationId xmlns:a16="http://schemas.microsoft.com/office/drawing/2014/main" xmlns="" id="{AD74B85D-0F85-ACCE-9B69-D873FEC8312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434763" y="3051075"/>
            <a:ext cx="3789100" cy="1586240"/>
          </a:xfrm>
          <a:prstGeom prst="rect">
            <a:avLst/>
          </a:prstGeom>
        </p:spPr>
      </p:pic>
    </p:spTree>
    <p:extLst>
      <p:ext uri="{BB962C8B-B14F-4D97-AF65-F5344CB8AC3E}">
        <p14:creationId xmlns:p14="http://schemas.microsoft.com/office/powerpoint/2010/main" val="13355134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9C887401-150C-920E-75BB-D6A232DD098E}"/>
              </a:ext>
            </a:extLst>
          </p:cNvPr>
          <p:cNvSpPr txBox="1"/>
          <p:nvPr/>
        </p:nvSpPr>
        <p:spPr>
          <a:xfrm>
            <a:off x="-34834" y="113211"/>
            <a:ext cx="5974078" cy="7417415"/>
          </a:xfrm>
          <a:prstGeom prst="rect">
            <a:avLst/>
          </a:prstGeom>
          <a:noFill/>
        </p:spPr>
        <p:txBody>
          <a:bodyPr wrap="square" rtlCol="0">
            <a:spAutoFit/>
          </a:bodyPr>
          <a:lstStyle/>
          <a:p>
            <a:r>
              <a:rPr lang="en-US" sz="2400" b="1" dirty="0">
                <a:solidFill>
                  <a:srgbClr val="00B0F0"/>
                </a:solidFill>
              </a:rPr>
              <a:t>Here are some scriptures that can help us………….</a:t>
            </a:r>
          </a:p>
          <a:p>
            <a:endParaRPr lang="en-US" sz="2400" dirty="0"/>
          </a:p>
          <a:p>
            <a:r>
              <a:rPr lang="en-US" sz="2400" dirty="0"/>
              <a:t>Jeremiah 29:11</a:t>
            </a:r>
          </a:p>
          <a:p>
            <a:endParaRPr lang="en-US" sz="2400" dirty="0"/>
          </a:p>
          <a:p>
            <a:r>
              <a:rPr lang="en-US" sz="2400" dirty="0"/>
              <a:t>Psalms 34: 18-19</a:t>
            </a:r>
          </a:p>
          <a:p>
            <a:endParaRPr lang="en-US" sz="2400" dirty="0"/>
          </a:p>
          <a:p>
            <a:r>
              <a:rPr lang="en-US" sz="2400" dirty="0"/>
              <a:t>Psalms 71:20</a:t>
            </a:r>
          </a:p>
          <a:p>
            <a:endParaRPr lang="en-US" sz="2400" dirty="0"/>
          </a:p>
          <a:p>
            <a:r>
              <a:rPr lang="en-US" sz="2400" dirty="0"/>
              <a:t>Colossians 1: 16-17    		</a:t>
            </a:r>
          </a:p>
          <a:p>
            <a:endParaRPr lang="en-US" sz="2400" dirty="0"/>
          </a:p>
          <a:p>
            <a:r>
              <a:rPr lang="en-US" sz="2400" dirty="0"/>
              <a:t>Psalms 46: 1</a:t>
            </a:r>
          </a:p>
          <a:p>
            <a:endParaRPr lang="en-US" sz="2400" dirty="0"/>
          </a:p>
          <a:p>
            <a:r>
              <a:rPr lang="en-US" sz="2400" dirty="0"/>
              <a:t>1</a:t>
            </a:r>
            <a:r>
              <a:rPr lang="en-US" sz="2400" baseline="30000" dirty="0"/>
              <a:t>st</a:t>
            </a:r>
            <a:r>
              <a:rPr lang="en-US" sz="2400" dirty="0"/>
              <a:t> Peter 4:12</a:t>
            </a:r>
          </a:p>
          <a:p>
            <a:endParaRPr lang="en-US" sz="2400" dirty="0"/>
          </a:p>
          <a:p>
            <a:r>
              <a:rPr lang="en-US" sz="2400" dirty="0"/>
              <a:t>Psalms 147: 3</a:t>
            </a:r>
          </a:p>
          <a:p>
            <a:r>
              <a:rPr lang="en-US" sz="4400" dirty="0"/>
              <a:t>				</a:t>
            </a:r>
            <a:endParaRPr lang="en-US" sz="2400" dirty="0"/>
          </a:p>
          <a:p>
            <a:endParaRPr lang="en-US" sz="2400" dirty="0"/>
          </a:p>
          <a:p>
            <a:endParaRPr lang="en-US" sz="2400" dirty="0"/>
          </a:p>
        </p:txBody>
      </p:sp>
      <p:sp>
        <p:nvSpPr>
          <p:cNvPr id="4" name="TextBox 3">
            <a:extLst>
              <a:ext uri="{FF2B5EF4-FFF2-40B4-BE49-F238E27FC236}">
                <a16:creationId xmlns:a16="http://schemas.microsoft.com/office/drawing/2014/main" xmlns="" id="{4A87780B-8640-26D8-9A81-2E159CACA092}"/>
              </a:ext>
            </a:extLst>
          </p:cNvPr>
          <p:cNvSpPr txBox="1"/>
          <p:nvPr/>
        </p:nvSpPr>
        <p:spPr>
          <a:xfrm>
            <a:off x="2959768" y="1371601"/>
            <a:ext cx="8867273" cy="2118850"/>
          </a:xfrm>
          <a:prstGeom prst="rect">
            <a:avLst/>
          </a:prstGeom>
          <a:noFill/>
        </p:spPr>
        <p:txBody>
          <a:bodyPr wrap="square">
            <a:spAutoFit/>
          </a:bodyPr>
          <a:lstStyle/>
          <a:p>
            <a:pPr marL="0" marR="0">
              <a:lnSpc>
                <a:spcPct val="107000"/>
              </a:lnSpc>
              <a:spcBef>
                <a:spcPts val="0"/>
              </a:spcBef>
              <a:spcAft>
                <a:spcPts val="800"/>
              </a:spcAft>
            </a:pPr>
            <a:r>
              <a:rPr lang="en-US" sz="2800" b="1" u="sng" kern="100" dirty="0">
                <a:solidFill>
                  <a:srgbClr val="FF0000"/>
                </a:solidFill>
                <a:effectLst/>
                <a:latin typeface="Engravers MT" panose="02090707080505020304" pitchFamily="18" charset="0"/>
                <a:ea typeface="Calibri" panose="020F0502020204030204" pitchFamily="34" charset="0"/>
                <a:cs typeface="Times New Roman" panose="02020603050405020304" pitchFamily="18" charset="0"/>
              </a:rPr>
              <a:t>Brokenhearted/Brokenness </a:t>
            </a:r>
            <a:endParaRPr lang="en-US" sz="2800" b="1" u="sng"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US" sz="2800" b="1" i="1" kern="100" dirty="0">
                <a:solidFill>
                  <a:srgbClr val="00B050"/>
                </a:solidFill>
                <a:effectLst/>
                <a:latin typeface="Engravers MT" panose="02090707080505020304" pitchFamily="18" charset="0"/>
                <a:ea typeface="Calibri" panose="020F0502020204030204" pitchFamily="34" charset="0"/>
                <a:cs typeface="Times New Roman" panose="02020603050405020304" pitchFamily="18" charset="0"/>
              </a:rPr>
              <a:t>This can be a true pathway to Transformation  </a:t>
            </a:r>
            <a:r>
              <a:rPr lang="en-US" sz="2800" b="1" i="1" kern="100" dirty="0">
                <a:solidFill>
                  <a:srgbClr val="00B050"/>
                </a:solidFill>
                <a:latin typeface="Engravers MT" panose="02090707080505020304" pitchFamily="18" charset="0"/>
                <a:ea typeface="Calibri" panose="020F0502020204030204" pitchFamily="34" charset="0"/>
                <a:cs typeface="Times New Roman" panose="02020603050405020304" pitchFamily="18" charset="0"/>
              </a:rPr>
              <a:t>      </a:t>
            </a:r>
            <a:endParaRPr lang="en-US" sz="2800" b="1" i="1" kern="1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800"/>
              </a:spcAft>
            </a:pPr>
            <a:r>
              <a:rPr lang="en-US" sz="2800" b="1" i="1" kern="100" dirty="0">
                <a:solidFill>
                  <a:srgbClr val="00B050"/>
                </a:solidFill>
                <a:effectLst/>
                <a:latin typeface="Engravers MT" panose="02090707080505020304" pitchFamily="18" charset="0"/>
                <a:ea typeface="Calibri" panose="020F0502020204030204" pitchFamily="34" charset="0"/>
                <a:cs typeface="Times New Roman" panose="02020603050405020304" pitchFamily="18" charset="0"/>
              </a:rPr>
              <a:t>  in your life</a:t>
            </a:r>
            <a:endParaRPr lang="en-US" sz="2800" b="1" i="1" kern="1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143788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B84FCC62-70C1-2DC5-4701-137B3F97BE88}"/>
              </a:ext>
            </a:extLst>
          </p:cNvPr>
          <p:cNvSpPr txBox="1"/>
          <p:nvPr/>
        </p:nvSpPr>
        <p:spPr>
          <a:xfrm>
            <a:off x="635727" y="400594"/>
            <a:ext cx="11190514" cy="6247864"/>
          </a:xfrm>
          <a:prstGeom prst="rect">
            <a:avLst/>
          </a:prstGeom>
          <a:noFill/>
        </p:spPr>
        <p:txBody>
          <a:bodyPr wrap="square" rtlCol="0">
            <a:spAutoFit/>
          </a:bodyPr>
          <a:lstStyle/>
          <a:p>
            <a:r>
              <a:rPr lang="en-US" dirty="0"/>
              <a:t> </a:t>
            </a:r>
            <a:r>
              <a:rPr lang="en-US" sz="4000" dirty="0"/>
              <a:t>What does it mean to be “Brokenhearted?”</a:t>
            </a:r>
          </a:p>
          <a:p>
            <a:r>
              <a:rPr lang="en-US" sz="2000" dirty="0"/>
              <a:t>          Webster’s Definition – Overwhelmed by grief or disappointment, full of sorrow, not able to function </a:t>
            </a:r>
          </a:p>
          <a:p>
            <a:r>
              <a:rPr lang="en-US" sz="2000" dirty="0"/>
              <a:t>                                                    correctly   </a:t>
            </a:r>
          </a:p>
          <a:p>
            <a:r>
              <a:rPr lang="en-US" dirty="0"/>
              <a:t>  </a:t>
            </a:r>
            <a:r>
              <a:rPr lang="en-US" sz="2000" dirty="0"/>
              <a:t>The compound word brokenhearted appears twice in the KJV version  (Isaiah 61:1 and Luke 4:16-18)</a:t>
            </a:r>
          </a:p>
          <a:p>
            <a:r>
              <a:rPr lang="en-US" sz="2000" dirty="0"/>
              <a:t>           (**Note the same scripture). </a:t>
            </a:r>
            <a:r>
              <a:rPr lang="en-US" sz="2000" b="1" u="sng" dirty="0">
                <a:solidFill>
                  <a:srgbClr val="00B050"/>
                </a:solidFill>
              </a:rPr>
              <a:t>It lets us know that GOD cares about the Brokenhearted……</a:t>
            </a:r>
          </a:p>
          <a:p>
            <a:endParaRPr lang="en-US" sz="2000" b="1" u="sng" dirty="0">
              <a:solidFill>
                <a:srgbClr val="00B050"/>
              </a:solidFill>
            </a:endParaRPr>
          </a:p>
          <a:p>
            <a:r>
              <a:rPr lang="en-US" sz="2000" dirty="0"/>
              <a:t>            Hebrew and Greek meanings are very similar:</a:t>
            </a:r>
          </a:p>
          <a:p>
            <a:endParaRPr lang="en-US" sz="2000" dirty="0"/>
          </a:p>
          <a:p>
            <a:r>
              <a:rPr lang="en-US" sz="2000" dirty="0"/>
              <a:t>	Broken -----</a:t>
            </a:r>
          </a:p>
          <a:p>
            <a:endParaRPr lang="en-US" sz="2000" dirty="0"/>
          </a:p>
          <a:p>
            <a:r>
              <a:rPr lang="en-US" sz="2000" dirty="0"/>
              <a:t>		Greek  - </a:t>
            </a:r>
            <a:r>
              <a:rPr lang="en-US" sz="2000" b="1" dirty="0" err="1">
                <a:solidFill>
                  <a:srgbClr val="FF0000"/>
                </a:solidFill>
              </a:rPr>
              <a:t>suntribo</a:t>
            </a:r>
            <a:r>
              <a:rPr lang="en-US" sz="2000" dirty="0"/>
              <a:t> – to crush completely, to shatter into pieces</a:t>
            </a:r>
          </a:p>
          <a:p>
            <a:r>
              <a:rPr lang="en-US" sz="2000" dirty="0"/>
              <a:t>		Hebrew – </a:t>
            </a:r>
            <a:r>
              <a:rPr lang="en-US" sz="2000" b="1" dirty="0" err="1">
                <a:solidFill>
                  <a:srgbClr val="FF0000"/>
                </a:solidFill>
              </a:rPr>
              <a:t>shawbar</a:t>
            </a:r>
            <a:r>
              <a:rPr lang="en-US" sz="2000" dirty="0"/>
              <a:t> – to burst, to break off, to break down, to break in pieces, crush,     		                destroy</a:t>
            </a:r>
          </a:p>
          <a:p>
            <a:endParaRPr lang="en-US" sz="2000" dirty="0"/>
          </a:p>
          <a:p>
            <a:r>
              <a:rPr lang="en-US" sz="2000" dirty="0"/>
              <a:t>	Heart -----</a:t>
            </a:r>
          </a:p>
          <a:p>
            <a:endParaRPr lang="en-US" sz="2000" dirty="0"/>
          </a:p>
          <a:p>
            <a:r>
              <a:rPr lang="en-US" sz="2000" dirty="0"/>
              <a:t>		Greek   - </a:t>
            </a:r>
            <a:r>
              <a:rPr lang="en-US" sz="2000" b="1" dirty="0" err="1">
                <a:solidFill>
                  <a:srgbClr val="FF0000"/>
                </a:solidFill>
              </a:rPr>
              <a:t>kardia</a:t>
            </a:r>
            <a:r>
              <a:rPr lang="en-US" sz="2000" b="1" dirty="0">
                <a:solidFill>
                  <a:srgbClr val="FF0000"/>
                </a:solidFill>
              </a:rPr>
              <a:t> </a:t>
            </a:r>
            <a:r>
              <a:rPr lang="en-US" sz="2000" b="1" dirty="0"/>
              <a:t>– </a:t>
            </a:r>
            <a:r>
              <a:rPr lang="en-US" sz="2000" dirty="0"/>
              <a:t>(Fig.) thoughts or feelings , mind, the middle</a:t>
            </a:r>
            <a:r>
              <a:rPr lang="en-US" sz="2000" b="1" dirty="0">
                <a:solidFill>
                  <a:srgbClr val="FF0000"/>
                </a:solidFill>
              </a:rPr>
              <a:t> </a:t>
            </a:r>
            <a:r>
              <a:rPr lang="en-US" sz="2000" dirty="0"/>
              <a:t> </a:t>
            </a:r>
          </a:p>
          <a:p>
            <a:r>
              <a:rPr lang="en-US" sz="2000" dirty="0"/>
              <a:t>		Hebrew – </a:t>
            </a:r>
            <a:r>
              <a:rPr lang="en-US" sz="2000" b="1" dirty="0" err="1">
                <a:solidFill>
                  <a:srgbClr val="FF0000"/>
                </a:solidFill>
              </a:rPr>
              <a:t>leb</a:t>
            </a:r>
            <a:r>
              <a:rPr lang="en-US" sz="2000" dirty="0"/>
              <a:t> – (Fig.) – very wide feelings, the will and intellect, the center of  		                           		everything, courage, friendliness, regard for things, etc.</a:t>
            </a:r>
          </a:p>
        </p:txBody>
      </p:sp>
    </p:spTree>
    <p:extLst>
      <p:ext uri="{BB962C8B-B14F-4D97-AF65-F5344CB8AC3E}">
        <p14:creationId xmlns:p14="http://schemas.microsoft.com/office/powerpoint/2010/main" val="11870744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42A003D5-8A4B-8A57-7A09-F63BDD7CF576}"/>
              </a:ext>
            </a:extLst>
          </p:cNvPr>
          <p:cNvSpPr txBox="1"/>
          <p:nvPr/>
        </p:nvSpPr>
        <p:spPr>
          <a:xfrm>
            <a:off x="231185" y="0"/>
            <a:ext cx="11607709" cy="8279190"/>
          </a:xfrm>
          <a:prstGeom prst="rect">
            <a:avLst/>
          </a:prstGeom>
          <a:noFill/>
        </p:spPr>
        <p:txBody>
          <a:bodyPr wrap="square" rtlCol="0">
            <a:spAutoFit/>
          </a:bodyPr>
          <a:lstStyle/>
          <a:p>
            <a:r>
              <a:rPr lang="en-US" sz="2000" dirty="0"/>
              <a:t> </a:t>
            </a:r>
            <a:r>
              <a:rPr lang="en-US" sz="2000" b="1" u="sng" dirty="0"/>
              <a:t>Brokenhearted /Brokenness is what GOD uses sometime to:</a:t>
            </a:r>
          </a:p>
          <a:p>
            <a:r>
              <a:rPr lang="en-US" sz="2000" dirty="0"/>
              <a:t>		</a:t>
            </a:r>
          </a:p>
          <a:p>
            <a:pPr marL="342900" indent="-342900">
              <a:buFont typeface="Wingdings" panose="05000000000000000000" pitchFamily="2" charset="2"/>
              <a:buChar char="§"/>
            </a:pPr>
            <a:r>
              <a:rPr lang="en-US" sz="2000" dirty="0"/>
              <a:t> Grow you </a:t>
            </a:r>
          </a:p>
          <a:p>
            <a:pPr marL="342900" indent="-342900">
              <a:buFont typeface="Wingdings" panose="05000000000000000000" pitchFamily="2" charset="2"/>
              <a:buChar char="§"/>
            </a:pPr>
            <a:r>
              <a:rPr lang="en-US" sz="2000" dirty="0"/>
              <a:t> Get something from you</a:t>
            </a:r>
          </a:p>
          <a:p>
            <a:pPr marL="342900" indent="-342900">
              <a:buFont typeface="Wingdings" panose="05000000000000000000" pitchFamily="2" charset="2"/>
              <a:buChar char="§"/>
            </a:pPr>
            <a:r>
              <a:rPr lang="en-US" sz="2000" dirty="0"/>
              <a:t> Position you</a:t>
            </a:r>
          </a:p>
          <a:p>
            <a:pPr marL="342900" indent="-342900">
              <a:buFont typeface="Wingdings" panose="05000000000000000000" pitchFamily="2" charset="2"/>
              <a:buChar char="§"/>
            </a:pPr>
            <a:r>
              <a:rPr lang="en-US" sz="2000" dirty="0"/>
              <a:t> Take something out of you</a:t>
            </a:r>
          </a:p>
          <a:p>
            <a:pPr marL="342900" indent="-342900">
              <a:buFont typeface="Wingdings" panose="05000000000000000000" pitchFamily="2" charset="2"/>
              <a:buChar char="§"/>
            </a:pPr>
            <a:r>
              <a:rPr lang="en-US" sz="2000" dirty="0"/>
              <a:t>  Put something in you </a:t>
            </a:r>
          </a:p>
          <a:p>
            <a:pPr marL="342900" indent="-342900">
              <a:buFont typeface="Wingdings" panose="05000000000000000000" pitchFamily="2" charset="2"/>
              <a:buChar char="§"/>
            </a:pPr>
            <a:r>
              <a:rPr lang="en-US" sz="2000" dirty="0"/>
              <a:t>  </a:t>
            </a:r>
            <a:r>
              <a:rPr lang="en-US" sz="2000" dirty="0" err="1"/>
              <a:t>Etc</a:t>
            </a:r>
            <a:r>
              <a:rPr lang="en-US" sz="2000" dirty="0"/>
              <a:t>, Etc.</a:t>
            </a:r>
          </a:p>
          <a:p>
            <a:endParaRPr lang="en-US" sz="2000" dirty="0"/>
          </a:p>
          <a:p>
            <a:r>
              <a:rPr lang="en-US" sz="2400" dirty="0"/>
              <a:t>Without it, often times these things could not be accomplished. Our brokenness is not to highlight an issue, it’s to get us to see GOD at another level.  </a:t>
            </a:r>
            <a:r>
              <a:rPr lang="en-US" sz="2400" b="1" i="1" u="sng" dirty="0"/>
              <a:t>2</a:t>
            </a:r>
            <a:r>
              <a:rPr lang="en-US" sz="2400" b="1" i="1" u="sng" baseline="30000" dirty="0"/>
              <a:t>nd</a:t>
            </a:r>
            <a:r>
              <a:rPr lang="en-US" sz="2400" b="1" i="1" u="sng" dirty="0"/>
              <a:t> Corinthians 12:9</a:t>
            </a:r>
          </a:p>
          <a:p>
            <a:endParaRPr lang="en-US" sz="2400" dirty="0"/>
          </a:p>
          <a:p>
            <a:r>
              <a:rPr lang="en-US" sz="2800" b="1" dirty="0"/>
              <a:t>Sometimes we have to be broken for the </a:t>
            </a:r>
            <a:r>
              <a:rPr lang="en-US" sz="2800" b="1" i="1" u="sng" dirty="0">
                <a:solidFill>
                  <a:srgbClr val="FFFF00"/>
                </a:solidFill>
              </a:rPr>
              <a:t>Light</a:t>
            </a:r>
            <a:r>
              <a:rPr lang="en-US" sz="2800" b="1" dirty="0"/>
              <a:t> to come in. We are all sealed up in some areas of our lives that GOD wants to improve upon</a:t>
            </a:r>
            <a:r>
              <a:rPr lang="en-US" sz="2800" dirty="0"/>
              <a:t>. </a:t>
            </a:r>
          </a:p>
          <a:p>
            <a:endParaRPr lang="en-US" sz="2800" dirty="0"/>
          </a:p>
          <a:p>
            <a:r>
              <a:rPr lang="en-US" sz="2800" b="1" dirty="0">
                <a:solidFill>
                  <a:srgbClr val="FFC000"/>
                </a:solidFill>
              </a:rPr>
              <a:t>The move of the Holy Spirit in our lives cannot happen sometimes until we are “cracked.”</a:t>
            </a:r>
          </a:p>
          <a:p>
            <a:endParaRPr lang="en-US" sz="2800" dirty="0"/>
          </a:p>
          <a:p>
            <a:r>
              <a:rPr lang="en-US" sz="2800" b="1" dirty="0">
                <a:solidFill>
                  <a:srgbClr val="0070C0"/>
                </a:solidFill>
              </a:rPr>
              <a:t>An Egg is only useful when its shell has been cracked!!!</a:t>
            </a:r>
          </a:p>
          <a:p>
            <a:endParaRPr lang="en-US" sz="2800" dirty="0"/>
          </a:p>
          <a:p>
            <a:endParaRPr lang="en-US" sz="2800" dirty="0"/>
          </a:p>
          <a:p>
            <a:r>
              <a:rPr lang="en-US" sz="2800" dirty="0"/>
              <a:t>		</a:t>
            </a:r>
          </a:p>
        </p:txBody>
      </p:sp>
      <p:pic>
        <p:nvPicPr>
          <p:cNvPr id="4" name="Picture 3">
            <a:extLst>
              <a:ext uri="{FF2B5EF4-FFF2-40B4-BE49-F238E27FC236}">
                <a16:creationId xmlns:a16="http://schemas.microsoft.com/office/drawing/2014/main" xmlns="" id="{6BF986A1-836F-FE6F-6AB4-FB3E5FF9D19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32580" y="5489021"/>
            <a:ext cx="1763079" cy="1368979"/>
          </a:xfrm>
          <a:prstGeom prst="rect">
            <a:avLst/>
          </a:prstGeom>
        </p:spPr>
      </p:pic>
    </p:spTree>
    <p:extLst>
      <p:ext uri="{BB962C8B-B14F-4D97-AF65-F5344CB8AC3E}">
        <p14:creationId xmlns:p14="http://schemas.microsoft.com/office/powerpoint/2010/main" val="23472797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48E542E8-F466-0F8F-6DCB-4B4A88CF194D}"/>
              </a:ext>
            </a:extLst>
          </p:cNvPr>
          <p:cNvSpPr txBox="1"/>
          <p:nvPr/>
        </p:nvSpPr>
        <p:spPr>
          <a:xfrm>
            <a:off x="83127" y="0"/>
            <a:ext cx="10640292" cy="8586966"/>
          </a:xfrm>
          <a:prstGeom prst="rect">
            <a:avLst/>
          </a:prstGeom>
          <a:noFill/>
        </p:spPr>
        <p:txBody>
          <a:bodyPr wrap="square" rtlCol="0">
            <a:spAutoFit/>
          </a:bodyPr>
          <a:lstStyle/>
          <a:p>
            <a:r>
              <a:rPr lang="en-US" sz="2400" b="1" i="1" u="sng" dirty="0">
                <a:solidFill>
                  <a:srgbClr val="7030A0"/>
                </a:solidFill>
              </a:rPr>
              <a:t>When brokenness or being brokenhearted enters our space, it enters in 1 of 2 ways:</a:t>
            </a:r>
          </a:p>
          <a:p>
            <a:endParaRPr lang="en-US" dirty="0"/>
          </a:p>
          <a:p>
            <a:pPr marL="285750" indent="-285750">
              <a:buFont typeface="Arial" panose="020B0604020202020204" pitchFamily="34" charset="0"/>
              <a:buChar char="•"/>
            </a:pPr>
            <a:r>
              <a:rPr lang="en-US" dirty="0"/>
              <a:t>GOD allows it.  You have not done anything wrong but GOD is putting you thru something involving…</a:t>
            </a:r>
          </a:p>
          <a:p>
            <a:pPr marL="800100" lvl="1" indent="-342900">
              <a:buFont typeface="+mj-lt"/>
              <a:buAutoNum type="alphaLcParenR"/>
            </a:pPr>
            <a:r>
              <a:rPr lang="en-US" dirty="0"/>
              <a:t> Spouse, </a:t>
            </a:r>
          </a:p>
          <a:p>
            <a:pPr marL="800100" lvl="1" indent="-342900">
              <a:buFont typeface="+mj-lt"/>
              <a:buAutoNum type="alphaLcParenR"/>
            </a:pPr>
            <a:r>
              <a:rPr lang="en-US" dirty="0"/>
              <a:t>child, </a:t>
            </a:r>
          </a:p>
          <a:p>
            <a:pPr marL="800100" lvl="1" indent="-342900">
              <a:buFont typeface="+mj-lt"/>
              <a:buAutoNum type="alphaLcParenR"/>
            </a:pPr>
            <a:r>
              <a:rPr lang="en-US" dirty="0"/>
              <a:t>Friend, </a:t>
            </a:r>
          </a:p>
          <a:p>
            <a:pPr marL="800100" lvl="1" indent="-342900">
              <a:buFont typeface="+mj-lt"/>
              <a:buAutoNum type="alphaLcParenR"/>
            </a:pPr>
            <a:r>
              <a:rPr lang="en-US" dirty="0"/>
              <a:t>Family member, </a:t>
            </a:r>
          </a:p>
          <a:p>
            <a:pPr marL="800100" lvl="1" indent="-342900">
              <a:buFont typeface="+mj-lt"/>
              <a:buAutoNum type="alphaLcParenR"/>
            </a:pPr>
            <a:r>
              <a:rPr lang="en-US" dirty="0"/>
              <a:t>Boss, </a:t>
            </a:r>
          </a:p>
          <a:p>
            <a:pPr marL="800100" lvl="1" indent="-342900">
              <a:buFont typeface="+mj-lt"/>
              <a:buAutoNum type="alphaLcParenR"/>
            </a:pPr>
            <a:r>
              <a:rPr lang="en-US" dirty="0"/>
              <a:t>Coworker, </a:t>
            </a:r>
          </a:p>
          <a:p>
            <a:pPr marL="800100" lvl="1" indent="-342900">
              <a:buFont typeface="+mj-lt"/>
              <a:buAutoNum type="alphaLcParenR"/>
            </a:pPr>
            <a:r>
              <a:rPr lang="en-US" dirty="0"/>
              <a:t>Neighbor, </a:t>
            </a:r>
          </a:p>
          <a:p>
            <a:pPr marL="800100" lvl="1" indent="-342900">
              <a:buFont typeface="+mj-lt"/>
              <a:buAutoNum type="alphaLcParenR"/>
            </a:pPr>
            <a:r>
              <a:rPr lang="en-US" dirty="0"/>
              <a:t>church , </a:t>
            </a:r>
          </a:p>
          <a:p>
            <a:pPr marL="800100" lvl="1" indent="-342900">
              <a:buFont typeface="+mj-lt"/>
              <a:buAutoNum type="alphaLcParenR"/>
            </a:pPr>
            <a:r>
              <a:rPr lang="en-US" dirty="0"/>
              <a:t>church member, etc.                                         </a:t>
            </a:r>
          </a:p>
          <a:p>
            <a:pPr marL="285750" indent="-285750">
              <a:buFont typeface="Arial" panose="020B0604020202020204" pitchFamily="34" charset="0"/>
              <a:buChar char="•"/>
            </a:pPr>
            <a:r>
              <a:rPr lang="en-US" dirty="0"/>
              <a:t>Your personal sin – You are totally broken for something you have done.  You have repented  but you just cannot believe you did what you did and it leaves you </a:t>
            </a:r>
            <a:r>
              <a:rPr lang="en-US" b="1" dirty="0"/>
              <a:t>broken</a:t>
            </a:r>
            <a:r>
              <a:rPr lang="en-US" dirty="0"/>
              <a:t>.</a:t>
            </a:r>
          </a:p>
          <a:p>
            <a:endParaRPr lang="en-US" dirty="0"/>
          </a:p>
          <a:p>
            <a:r>
              <a:rPr lang="en-US" b="1" i="1" u="sng" dirty="0">
                <a:solidFill>
                  <a:srgbClr val="FF0000"/>
                </a:solidFill>
              </a:rPr>
              <a:t>Alert Alert </a:t>
            </a:r>
            <a:r>
              <a:rPr lang="en-US" dirty="0"/>
              <a:t>– When this happens, we must turn to GOD first or </a:t>
            </a:r>
            <a:r>
              <a:rPr lang="en-US" b="1" dirty="0">
                <a:solidFill>
                  <a:srgbClr val="FF0000"/>
                </a:solidFill>
              </a:rPr>
              <a:t>other things will set in. </a:t>
            </a:r>
            <a:r>
              <a:rPr lang="en-US" dirty="0"/>
              <a:t>When we are hurt, we often want to get an opinion or advice first. There is nothing wrong with that, but we have to make sure we consult GOD’s word first before we move forward (</a:t>
            </a:r>
            <a:r>
              <a:rPr lang="en-US" b="1" dirty="0"/>
              <a:t>Lean on - </a:t>
            </a:r>
            <a:r>
              <a:rPr lang="en-US" dirty="0"/>
              <a:t>Proverbs 3:5-7)</a:t>
            </a:r>
          </a:p>
          <a:p>
            <a:r>
              <a:rPr lang="en-US" dirty="0"/>
              <a:t>	Anger		Sin		Bitterness</a:t>
            </a:r>
          </a:p>
          <a:p>
            <a:r>
              <a:rPr lang="en-US" dirty="0"/>
              <a:t>	Blame		Despair		Depression</a:t>
            </a:r>
          </a:p>
          <a:p>
            <a:r>
              <a:rPr lang="en-US" dirty="0"/>
              <a:t>	Callus		Revenge</a:t>
            </a:r>
          </a:p>
          <a:p>
            <a:endParaRPr lang="en-US" dirty="0"/>
          </a:p>
          <a:p>
            <a:pPr lvl="4"/>
            <a:endParaRPr lang="en-US" dirty="0"/>
          </a:p>
          <a:p>
            <a:endParaRPr lang="en-US"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41947175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xmlns="" id="{025DDFE8-90FA-39D7-BAB1-D942652DE584}"/>
              </a:ext>
            </a:extLst>
          </p:cNvPr>
          <p:cNvSpPr txBox="1"/>
          <p:nvPr/>
        </p:nvSpPr>
        <p:spPr>
          <a:xfrm>
            <a:off x="519683" y="566928"/>
            <a:ext cx="11532979" cy="6124754"/>
          </a:xfrm>
          <a:prstGeom prst="rect">
            <a:avLst/>
          </a:prstGeom>
          <a:noFill/>
        </p:spPr>
        <p:txBody>
          <a:bodyPr wrap="square" rtlCol="0">
            <a:spAutoFit/>
          </a:bodyPr>
          <a:lstStyle/>
          <a:p>
            <a:r>
              <a:rPr lang="en-US" sz="3200" b="1" dirty="0">
                <a:solidFill>
                  <a:schemeClr val="accent4"/>
                </a:solidFill>
              </a:rPr>
              <a:t>Often times in life, we are taught and advised more on what we have to do to succeed in life rather than how we are taught to effectively deal with life’s challenges as GOD would have us to. </a:t>
            </a:r>
          </a:p>
          <a:p>
            <a:endParaRPr lang="en-US" sz="3200" b="1" dirty="0">
              <a:solidFill>
                <a:schemeClr val="accent4"/>
              </a:solidFill>
            </a:endParaRPr>
          </a:p>
          <a:p>
            <a:r>
              <a:rPr lang="en-US" sz="3200" dirty="0"/>
              <a:t>How to do we FALL Up?!!!  </a:t>
            </a:r>
          </a:p>
          <a:p>
            <a:endParaRPr lang="en-US" sz="3200" dirty="0"/>
          </a:p>
          <a:p>
            <a:endParaRPr lang="en-US" sz="3200" dirty="0"/>
          </a:p>
          <a:p>
            <a:r>
              <a:rPr lang="en-US" sz="3200" dirty="0"/>
              <a:t>Instead of FALLING DOWN….. </a:t>
            </a:r>
          </a:p>
          <a:p>
            <a:endParaRPr lang="en-US" sz="3200" dirty="0"/>
          </a:p>
          <a:p>
            <a:endParaRPr lang="en-US" sz="3200" dirty="0"/>
          </a:p>
          <a:p>
            <a:r>
              <a:rPr lang="en-US" sz="3200" dirty="0"/>
              <a:t>		</a:t>
            </a:r>
            <a:endParaRPr lang="en-US" sz="4000" b="1" dirty="0">
              <a:solidFill>
                <a:srgbClr val="FF0000"/>
              </a:solidFill>
            </a:endParaRPr>
          </a:p>
          <a:p>
            <a:r>
              <a:rPr lang="en-US" sz="4000" b="1" dirty="0">
                <a:solidFill>
                  <a:srgbClr val="FF0000"/>
                </a:solidFill>
              </a:rPr>
              <a:t> Our Brokenness</a:t>
            </a:r>
          </a:p>
        </p:txBody>
      </p:sp>
      <p:pic>
        <p:nvPicPr>
          <p:cNvPr id="8" name="Picture 7">
            <a:extLst>
              <a:ext uri="{FF2B5EF4-FFF2-40B4-BE49-F238E27FC236}">
                <a16:creationId xmlns:a16="http://schemas.microsoft.com/office/drawing/2014/main" xmlns="" id="{51D639BF-F0C3-D109-C6ED-381BCB51EA5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26330" y="2740152"/>
            <a:ext cx="2705100" cy="1411224"/>
          </a:xfrm>
          <a:prstGeom prst="rect">
            <a:avLst/>
          </a:prstGeom>
        </p:spPr>
      </p:pic>
      <p:pic>
        <p:nvPicPr>
          <p:cNvPr id="10" name="Picture 9">
            <a:extLst>
              <a:ext uri="{FF2B5EF4-FFF2-40B4-BE49-F238E27FC236}">
                <a16:creationId xmlns:a16="http://schemas.microsoft.com/office/drawing/2014/main" xmlns="" id="{E86ED7E3-F055-DAFC-6AA4-34B49FD1C06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26330" y="4525278"/>
            <a:ext cx="2705100" cy="1411224"/>
          </a:xfrm>
          <a:prstGeom prst="rect">
            <a:avLst/>
          </a:prstGeom>
        </p:spPr>
      </p:pic>
    </p:spTree>
    <p:extLst>
      <p:ext uri="{BB962C8B-B14F-4D97-AF65-F5344CB8AC3E}">
        <p14:creationId xmlns:p14="http://schemas.microsoft.com/office/powerpoint/2010/main" val="8856054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3EC0EF02-075E-772D-4CB1-68E70B5FD900}"/>
              </a:ext>
            </a:extLst>
          </p:cNvPr>
          <p:cNvSpPr txBox="1"/>
          <p:nvPr/>
        </p:nvSpPr>
        <p:spPr>
          <a:xfrm>
            <a:off x="543198" y="418011"/>
            <a:ext cx="9989820" cy="6278642"/>
          </a:xfrm>
          <a:prstGeom prst="rect">
            <a:avLst/>
          </a:prstGeom>
          <a:noFill/>
        </p:spPr>
        <p:txBody>
          <a:bodyPr wrap="square" rtlCol="0">
            <a:spAutoFit/>
          </a:bodyPr>
          <a:lstStyle/>
          <a:p>
            <a:r>
              <a:rPr lang="en-US" sz="2400" b="1" u="sng" dirty="0">
                <a:solidFill>
                  <a:srgbClr val="7030A0"/>
                </a:solidFill>
              </a:rPr>
              <a:t>Job is an example of Brokenness that was a result of what GOD allowed.</a:t>
            </a:r>
          </a:p>
          <a:p>
            <a:endParaRPr lang="en-US" dirty="0"/>
          </a:p>
          <a:p>
            <a:r>
              <a:rPr lang="en-US" dirty="0"/>
              <a:t>	Job 1 :7- </a:t>
            </a:r>
            <a:r>
              <a:rPr lang="en-US" sz="2000" dirty="0"/>
              <a:t>12   </a:t>
            </a:r>
          </a:p>
          <a:p>
            <a:r>
              <a:rPr lang="en-US" sz="2000" dirty="0"/>
              <a:t>		GOD gave Satan permission to touch all he had except him personally </a:t>
            </a:r>
          </a:p>
          <a:p>
            <a:endParaRPr lang="en-US" sz="2000" dirty="0"/>
          </a:p>
          <a:p>
            <a:r>
              <a:rPr lang="en-US" sz="2000" dirty="0"/>
              <a:t>	Job 1:13-19 </a:t>
            </a:r>
          </a:p>
          <a:p>
            <a:r>
              <a:rPr lang="en-US" sz="2000" dirty="0"/>
              <a:t>			4 tragedies hit Job’s life all in 1 day </a:t>
            </a:r>
          </a:p>
          <a:p>
            <a:endParaRPr lang="en-US" sz="2000" dirty="0"/>
          </a:p>
          <a:p>
            <a:pPr marL="1714500" lvl="3" indent="-342900">
              <a:buFont typeface="Arial" panose="020B0604020202020204" pitchFamily="34" charset="0"/>
              <a:buChar char="•"/>
            </a:pPr>
            <a:r>
              <a:rPr lang="en-US" sz="2000" dirty="0" err="1"/>
              <a:t>Oxes</a:t>
            </a:r>
            <a:r>
              <a:rPr lang="en-US" sz="2000" dirty="0"/>
              <a:t> fell to Sabeans and servants killed</a:t>
            </a:r>
          </a:p>
          <a:p>
            <a:pPr marL="1714500" lvl="3" indent="-342900">
              <a:buFont typeface="Arial" panose="020B0604020202020204" pitchFamily="34" charset="0"/>
              <a:buChar char="•"/>
            </a:pPr>
            <a:r>
              <a:rPr lang="en-US" sz="2000" dirty="0"/>
              <a:t>Fire burned up the sheep and the servants</a:t>
            </a:r>
          </a:p>
          <a:p>
            <a:pPr marL="1714500" lvl="3" indent="-342900">
              <a:buFont typeface="Arial" panose="020B0604020202020204" pitchFamily="34" charset="0"/>
              <a:buChar char="•"/>
            </a:pPr>
            <a:r>
              <a:rPr lang="en-US" sz="2000" dirty="0"/>
              <a:t>Chaldeans killed the servants and took the camels</a:t>
            </a:r>
          </a:p>
          <a:p>
            <a:pPr marL="1714500" lvl="3" indent="-342900">
              <a:buFont typeface="Arial" panose="020B0604020202020204" pitchFamily="34" charset="0"/>
              <a:buChar char="•"/>
            </a:pPr>
            <a:r>
              <a:rPr lang="en-US" sz="2000" dirty="0"/>
              <a:t>Wind blew down the house and killed his children</a:t>
            </a:r>
          </a:p>
          <a:p>
            <a:endParaRPr lang="en-US" sz="2000" dirty="0"/>
          </a:p>
          <a:p>
            <a:r>
              <a:rPr lang="en-US" sz="2000" dirty="0"/>
              <a:t>	So how did Job respond? He is an example for us today in how to respond in these           	type circumstances.</a:t>
            </a:r>
          </a:p>
          <a:p>
            <a:endParaRPr lang="en-US" sz="2000" dirty="0"/>
          </a:p>
          <a:p>
            <a:r>
              <a:rPr lang="en-US" sz="2000" dirty="0"/>
              <a:t>                   Job 1:20 – 22 </a:t>
            </a:r>
          </a:p>
          <a:p>
            <a:r>
              <a:rPr lang="en-US" sz="2000" dirty="0"/>
              <a:t>		He did not say, “Why?,” did not blame GOD, the Sabeans, the Chaldeans, the  		fire or the wind</a:t>
            </a:r>
          </a:p>
          <a:p>
            <a:r>
              <a:rPr lang="en-US" sz="2000" b="1" dirty="0"/>
              <a:t>		 </a:t>
            </a:r>
          </a:p>
        </p:txBody>
      </p:sp>
    </p:spTree>
    <p:extLst>
      <p:ext uri="{BB962C8B-B14F-4D97-AF65-F5344CB8AC3E}">
        <p14:creationId xmlns:p14="http://schemas.microsoft.com/office/powerpoint/2010/main" val="6893625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6AF7DEA7-4482-FE86-589B-3636C4D45907}"/>
              </a:ext>
            </a:extLst>
          </p:cNvPr>
          <p:cNvSpPr txBox="1"/>
          <p:nvPr/>
        </p:nvSpPr>
        <p:spPr>
          <a:xfrm>
            <a:off x="830580" y="169817"/>
            <a:ext cx="10005060" cy="6894195"/>
          </a:xfrm>
          <a:prstGeom prst="rect">
            <a:avLst/>
          </a:prstGeom>
          <a:noFill/>
        </p:spPr>
        <p:txBody>
          <a:bodyPr wrap="square" rtlCol="0">
            <a:spAutoFit/>
          </a:bodyPr>
          <a:lstStyle/>
          <a:p>
            <a:r>
              <a:rPr lang="en-US" sz="2400" b="1" u="sng" dirty="0">
                <a:solidFill>
                  <a:srgbClr val="7030A0"/>
                </a:solidFill>
              </a:rPr>
              <a:t>What did he do:</a:t>
            </a:r>
          </a:p>
          <a:p>
            <a:endParaRPr lang="en-US" dirty="0"/>
          </a:p>
          <a:p>
            <a:r>
              <a:rPr lang="en-US" dirty="0"/>
              <a:t> 	</a:t>
            </a:r>
            <a:r>
              <a:rPr lang="en-US" sz="2000" dirty="0"/>
              <a:t>He showed his deep state of mourning by standing up, renting (tearing) his clothing   	and shaving his head and falling to the ground: </a:t>
            </a:r>
          </a:p>
          <a:p>
            <a:endParaRPr lang="en-US" sz="2000" dirty="0"/>
          </a:p>
          <a:p>
            <a:pPr marL="1200150" lvl="2" indent="-285750">
              <a:buFont typeface="Arial" panose="020B0604020202020204" pitchFamily="34" charset="0"/>
              <a:buChar char="•"/>
            </a:pPr>
            <a:r>
              <a:rPr lang="en-US" sz="2000" dirty="0"/>
              <a:t>Worshipped GOD</a:t>
            </a:r>
          </a:p>
          <a:p>
            <a:pPr marL="1200150" lvl="2" indent="-285750">
              <a:buFont typeface="Arial" panose="020B0604020202020204" pitchFamily="34" charset="0"/>
              <a:buChar char="•"/>
            </a:pPr>
            <a:r>
              <a:rPr lang="en-US" sz="2000" dirty="0"/>
              <a:t>Recognized his position</a:t>
            </a:r>
          </a:p>
          <a:p>
            <a:pPr marL="1200150" lvl="2" indent="-285750">
              <a:buFont typeface="Arial" panose="020B0604020202020204" pitchFamily="34" charset="0"/>
              <a:buChar char="•"/>
            </a:pPr>
            <a:r>
              <a:rPr lang="en-US" sz="2000" dirty="0"/>
              <a:t>Recognized who GOD was</a:t>
            </a:r>
          </a:p>
          <a:p>
            <a:pPr marL="1200150" lvl="2" indent="-285750">
              <a:buFont typeface="Arial" panose="020B0604020202020204" pitchFamily="34" charset="0"/>
              <a:buChar char="•"/>
            </a:pPr>
            <a:r>
              <a:rPr lang="en-US" sz="2000" dirty="0"/>
              <a:t>Blessed the name of the LORD</a:t>
            </a:r>
          </a:p>
          <a:p>
            <a:endParaRPr lang="en-US" sz="2000" dirty="0"/>
          </a:p>
          <a:p>
            <a:r>
              <a:rPr lang="en-US" sz="2000" b="1" u="sng" dirty="0">
                <a:solidFill>
                  <a:srgbClr val="FF0000"/>
                </a:solidFill>
              </a:rPr>
              <a:t>WOW </a:t>
            </a:r>
            <a:r>
              <a:rPr lang="en-US" sz="2000" b="1" u="sng" dirty="0" err="1">
                <a:solidFill>
                  <a:srgbClr val="FF0000"/>
                </a:solidFill>
              </a:rPr>
              <a:t>WOW</a:t>
            </a:r>
            <a:r>
              <a:rPr lang="en-US" sz="2000" b="1" u="sng" dirty="0">
                <a:solidFill>
                  <a:srgbClr val="FF0000"/>
                </a:solidFill>
              </a:rPr>
              <a:t> !!!!!!!</a:t>
            </a:r>
          </a:p>
          <a:p>
            <a:endParaRPr lang="en-US" sz="2000" u="sng" dirty="0">
              <a:solidFill>
                <a:srgbClr val="FF0000"/>
              </a:solidFill>
            </a:endParaRPr>
          </a:p>
          <a:p>
            <a:r>
              <a:rPr lang="en-US" sz="2000" dirty="0">
                <a:solidFill>
                  <a:srgbClr val="FF0000"/>
                </a:solidFill>
              </a:rPr>
              <a:t>	</a:t>
            </a:r>
            <a:r>
              <a:rPr lang="en-US" sz="2000" b="1" u="sng" dirty="0"/>
              <a:t>2 Afflictions - Job  2: 6 -10  </a:t>
            </a:r>
          </a:p>
          <a:p>
            <a:r>
              <a:rPr lang="en-US" sz="2000" dirty="0">
                <a:solidFill>
                  <a:srgbClr val="FF0000"/>
                </a:solidFill>
              </a:rPr>
              <a:t>	</a:t>
            </a:r>
          </a:p>
          <a:p>
            <a:r>
              <a:rPr lang="en-US" sz="2000" dirty="0">
                <a:solidFill>
                  <a:srgbClr val="FF0000"/>
                </a:solidFill>
              </a:rPr>
              <a:t>	</a:t>
            </a:r>
            <a:r>
              <a:rPr lang="en-US" sz="2000" dirty="0"/>
              <a:t>1</a:t>
            </a:r>
            <a:r>
              <a:rPr lang="en-US" sz="2000" dirty="0">
                <a:solidFill>
                  <a:srgbClr val="FF0000"/>
                </a:solidFill>
              </a:rPr>
              <a:t>.   </a:t>
            </a:r>
            <a:r>
              <a:rPr lang="en-US" sz="2000" dirty="0"/>
              <a:t>Satan strikes him with boils all over his body</a:t>
            </a:r>
          </a:p>
          <a:p>
            <a:endParaRPr lang="en-US" sz="2000" dirty="0"/>
          </a:p>
          <a:p>
            <a:r>
              <a:rPr lang="en-US" sz="2000" dirty="0"/>
              <a:t>	2.  His Wife criticizes him but he does not sin with his lips!!!!!!!!!!!!</a:t>
            </a:r>
          </a:p>
          <a:p>
            <a:endParaRPr lang="en-US" sz="2000" dirty="0"/>
          </a:p>
          <a:p>
            <a:r>
              <a:rPr lang="en-US" sz="2000" b="1" u="sng" dirty="0">
                <a:solidFill>
                  <a:srgbClr val="FF0000"/>
                </a:solidFill>
              </a:rPr>
              <a:t>WOW </a:t>
            </a:r>
            <a:r>
              <a:rPr lang="en-US" sz="2000" b="1" u="sng" dirty="0" err="1">
                <a:solidFill>
                  <a:srgbClr val="FF0000"/>
                </a:solidFill>
              </a:rPr>
              <a:t>WOW</a:t>
            </a:r>
            <a:r>
              <a:rPr lang="en-US" sz="2000" b="1" u="sng" dirty="0">
                <a:solidFill>
                  <a:srgbClr val="FF0000"/>
                </a:solidFill>
              </a:rPr>
              <a:t> !!!!!!!</a:t>
            </a:r>
          </a:p>
          <a:p>
            <a:endParaRPr lang="en-US" sz="2000" dirty="0"/>
          </a:p>
          <a:p>
            <a:endParaRPr lang="en-US" sz="2000" dirty="0"/>
          </a:p>
          <a:p>
            <a:endParaRPr lang="en-US" sz="2000" dirty="0"/>
          </a:p>
        </p:txBody>
      </p:sp>
    </p:spTree>
    <p:extLst>
      <p:ext uri="{BB962C8B-B14F-4D97-AF65-F5344CB8AC3E}">
        <p14:creationId xmlns:p14="http://schemas.microsoft.com/office/powerpoint/2010/main" val="10659356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C03B6967-A486-D057-7A9C-19B73AB96074}"/>
              </a:ext>
            </a:extLst>
          </p:cNvPr>
          <p:cNvSpPr txBox="1"/>
          <p:nvPr/>
        </p:nvSpPr>
        <p:spPr>
          <a:xfrm>
            <a:off x="60960" y="418011"/>
            <a:ext cx="11800114" cy="6617196"/>
          </a:xfrm>
          <a:prstGeom prst="rect">
            <a:avLst/>
          </a:prstGeom>
          <a:noFill/>
        </p:spPr>
        <p:txBody>
          <a:bodyPr wrap="square" rtlCol="0">
            <a:spAutoFit/>
          </a:bodyPr>
          <a:lstStyle/>
          <a:p>
            <a:r>
              <a:rPr lang="en-US" sz="2000" dirty="0"/>
              <a:t>We know Job went thru severe situations but because of his integrity and his solid foundation in the Lord, look at what happened!!!!!</a:t>
            </a:r>
          </a:p>
          <a:p>
            <a:endParaRPr lang="en-US" sz="2000" dirty="0"/>
          </a:p>
          <a:p>
            <a:r>
              <a:rPr lang="en-US" sz="2000" dirty="0"/>
              <a:t>	Job : 42: 12- 15</a:t>
            </a:r>
          </a:p>
          <a:p>
            <a:r>
              <a:rPr lang="en-US" sz="2000" dirty="0"/>
              <a:t>___________________________________________________________________________________________</a:t>
            </a:r>
          </a:p>
          <a:p>
            <a:r>
              <a:rPr lang="en-US" sz="2000" dirty="0"/>
              <a:t>			</a:t>
            </a:r>
            <a:r>
              <a:rPr lang="en-US" sz="2400" b="1" u="sng" dirty="0">
                <a:solidFill>
                  <a:srgbClr val="7030A0"/>
                </a:solidFill>
              </a:rPr>
              <a:t>Sometimes our Brokenness is caused by our sin </a:t>
            </a:r>
          </a:p>
          <a:p>
            <a:r>
              <a:rPr lang="en-US" sz="2000" b="1" dirty="0">
                <a:solidFill>
                  <a:srgbClr val="7030A0"/>
                </a:solidFill>
              </a:rPr>
              <a:t> </a:t>
            </a:r>
          </a:p>
          <a:p>
            <a:pPr marL="342900" indent="-342900">
              <a:buFont typeface="Arial" panose="020B0604020202020204" pitchFamily="34" charset="0"/>
              <a:buChar char="•"/>
            </a:pPr>
            <a:r>
              <a:rPr lang="en-US" sz="2000" dirty="0"/>
              <a:t> In </a:t>
            </a:r>
            <a:r>
              <a:rPr lang="en-US" sz="2000" b="1" dirty="0">
                <a:solidFill>
                  <a:srgbClr val="0070C0"/>
                </a:solidFill>
              </a:rPr>
              <a:t>Psalm 51 </a:t>
            </a:r>
            <a:r>
              <a:rPr lang="en-US" sz="2000" dirty="0"/>
              <a:t>David, in his deep regret of what happened with Bathsheba  and his devious scheme. What if he had just admitted his sin? If we don’t admit it and try to cover it up, one sin can lead to a slew of transgressions.</a:t>
            </a:r>
          </a:p>
          <a:p>
            <a:endParaRPr lang="en-US" sz="2000" dirty="0"/>
          </a:p>
          <a:p>
            <a:r>
              <a:rPr lang="en-US" sz="2000" dirty="0"/>
              <a:t>	</a:t>
            </a:r>
            <a:r>
              <a:rPr lang="en-US" sz="2000" b="1" u="sng" dirty="0">
                <a:solidFill>
                  <a:srgbClr val="0070C0"/>
                </a:solidFill>
              </a:rPr>
              <a:t> Brokenness can grow us if we are truly sorrowful</a:t>
            </a:r>
          </a:p>
          <a:p>
            <a:r>
              <a:rPr lang="en-US" sz="2000" b="1" dirty="0">
                <a:solidFill>
                  <a:srgbClr val="0070C0"/>
                </a:solidFill>
              </a:rPr>
              <a:t>                  </a:t>
            </a:r>
            <a:r>
              <a:rPr lang="en-US" sz="2000" b="1" u="sng" dirty="0">
                <a:solidFill>
                  <a:srgbClr val="0070C0"/>
                </a:solidFill>
              </a:rPr>
              <a:t>V. 1-6</a:t>
            </a:r>
          </a:p>
          <a:p>
            <a:pPr marL="1257300" lvl="2" indent="-342900">
              <a:buFont typeface="Arial" panose="020B0604020202020204" pitchFamily="34" charset="0"/>
              <a:buChar char="•"/>
            </a:pPr>
            <a:r>
              <a:rPr lang="en-US" sz="2000" dirty="0"/>
              <a:t> Brings us back to a full reliance on God’s grace and mercy alone.</a:t>
            </a:r>
          </a:p>
          <a:p>
            <a:r>
              <a:rPr lang="en-US" sz="2000" dirty="0"/>
              <a:t>                          </a:t>
            </a:r>
            <a:r>
              <a:rPr lang="en-US" sz="2000" dirty="0" err="1"/>
              <a:t>Stedfast</a:t>
            </a:r>
            <a:r>
              <a:rPr lang="en-US" sz="2000" dirty="0"/>
              <a:t> Love – Hebrew – </a:t>
            </a:r>
            <a:r>
              <a:rPr lang="en-US" sz="2000" b="1" dirty="0" err="1">
                <a:solidFill>
                  <a:srgbClr val="FF0000"/>
                </a:solidFill>
              </a:rPr>
              <a:t>Hesed</a:t>
            </a:r>
            <a:r>
              <a:rPr lang="en-US" sz="2000" dirty="0"/>
              <a:t> -</a:t>
            </a:r>
            <a:r>
              <a:rPr lang="en-US" sz="2000" b="1" dirty="0"/>
              <a:t>mercy, kindness, goodness, faithfulness and loyalty.</a:t>
            </a:r>
          </a:p>
          <a:p>
            <a:pPr marL="1257300" lvl="2" indent="-342900">
              <a:buFont typeface="Arial" panose="020B0604020202020204" pitchFamily="34" charset="0"/>
              <a:buChar char="•"/>
            </a:pPr>
            <a:r>
              <a:rPr lang="en-US" sz="2000" dirty="0"/>
              <a:t> Gives us a constant desire to live a purified life.</a:t>
            </a:r>
          </a:p>
          <a:p>
            <a:pPr marL="1257300" lvl="2" indent="-342900">
              <a:buFont typeface="Arial" panose="020B0604020202020204" pitchFamily="34" charset="0"/>
              <a:buChar char="•"/>
            </a:pPr>
            <a:r>
              <a:rPr lang="en-US" sz="2000" dirty="0"/>
              <a:t> Brings a humility that allows me to admit when I am wrong.</a:t>
            </a:r>
          </a:p>
          <a:p>
            <a:pPr marL="1257300" lvl="2" indent="-342900">
              <a:buFont typeface="Arial" panose="020B0604020202020204" pitchFamily="34" charset="0"/>
              <a:buChar char="•"/>
            </a:pPr>
            <a:r>
              <a:rPr lang="en-US" sz="2000" dirty="0"/>
              <a:t> Allows us to understand and admit the true and full impact of our sin.</a:t>
            </a:r>
          </a:p>
          <a:p>
            <a:pPr marL="1257300" lvl="2" indent="-342900">
              <a:buFont typeface="Arial" panose="020B0604020202020204" pitchFamily="34" charset="0"/>
              <a:buChar char="•"/>
            </a:pPr>
            <a:r>
              <a:rPr lang="en-US" sz="2000" dirty="0"/>
              <a:t> Makes us recognize who we truly are</a:t>
            </a:r>
          </a:p>
          <a:p>
            <a:pPr marL="1257300" lvl="2" indent="-342900">
              <a:buFont typeface="Arial" panose="020B0604020202020204" pitchFamily="34" charset="0"/>
              <a:buChar char="•"/>
            </a:pPr>
            <a:r>
              <a:rPr lang="en-US" sz="2000" dirty="0"/>
              <a:t> Helps us realize things GOD desires of us</a:t>
            </a:r>
          </a:p>
          <a:p>
            <a:r>
              <a:rPr lang="en-US" sz="2000" b="1" u="sng" dirty="0"/>
              <a:t>                </a:t>
            </a:r>
            <a:endParaRPr lang="en-US" sz="2000" dirty="0"/>
          </a:p>
        </p:txBody>
      </p:sp>
    </p:spTree>
    <p:extLst>
      <p:ext uri="{BB962C8B-B14F-4D97-AF65-F5344CB8AC3E}">
        <p14:creationId xmlns:p14="http://schemas.microsoft.com/office/powerpoint/2010/main" val="18891237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E6D6BFDC-FE6D-A421-FDB1-124A87493DD9}"/>
              </a:ext>
            </a:extLst>
          </p:cNvPr>
          <p:cNvSpPr txBox="1"/>
          <p:nvPr/>
        </p:nvSpPr>
        <p:spPr>
          <a:xfrm>
            <a:off x="312420" y="350520"/>
            <a:ext cx="10279380" cy="7201972"/>
          </a:xfrm>
          <a:prstGeom prst="rect">
            <a:avLst/>
          </a:prstGeom>
          <a:noFill/>
        </p:spPr>
        <p:txBody>
          <a:bodyPr wrap="square" rtlCol="0">
            <a:spAutoFit/>
          </a:bodyPr>
          <a:lstStyle/>
          <a:p>
            <a:r>
              <a:rPr lang="en-US" dirty="0"/>
              <a:t>	</a:t>
            </a:r>
            <a:r>
              <a:rPr lang="en-US" b="1" u="sng" dirty="0">
                <a:solidFill>
                  <a:srgbClr val="0070C0"/>
                </a:solidFill>
              </a:rPr>
              <a:t>Psalms 51 :</a:t>
            </a:r>
          </a:p>
          <a:p>
            <a:endParaRPr lang="en-US" b="1" u="sng" dirty="0">
              <a:solidFill>
                <a:srgbClr val="0070C0"/>
              </a:solidFill>
            </a:endParaRPr>
          </a:p>
          <a:p>
            <a:r>
              <a:rPr lang="en-US" b="1" dirty="0">
                <a:solidFill>
                  <a:srgbClr val="0070C0"/>
                </a:solidFill>
              </a:rPr>
              <a:t>	</a:t>
            </a:r>
            <a:r>
              <a:rPr lang="en-US" b="1" u="sng" dirty="0">
                <a:solidFill>
                  <a:srgbClr val="00B0F0"/>
                </a:solidFill>
              </a:rPr>
              <a:t>V 9 – 12</a:t>
            </a:r>
          </a:p>
          <a:p>
            <a:endParaRPr lang="en-US" b="1" u="sng" dirty="0"/>
          </a:p>
          <a:p>
            <a:pPr marL="1200150" lvl="2" indent="-285750">
              <a:buFont typeface="Arial" panose="020B0604020202020204" pitchFamily="34" charset="0"/>
              <a:buChar char="•"/>
            </a:pPr>
            <a:r>
              <a:rPr lang="en-US" dirty="0"/>
              <a:t>Helps reveal in us the shame before GOD and the need to change</a:t>
            </a:r>
          </a:p>
          <a:p>
            <a:pPr marL="1200150" lvl="2" indent="-285750">
              <a:buFont typeface="Arial" panose="020B0604020202020204" pitchFamily="34" charset="0"/>
              <a:buChar char="•"/>
            </a:pPr>
            <a:r>
              <a:rPr lang="en-US" dirty="0"/>
              <a:t>We are able to reveal what we see in the mirror to GOD and what we need</a:t>
            </a:r>
          </a:p>
          <a:p>
            <a:pPr marL="1200150" lvl="2" indent="-285750">
              <a:buFont typeface="Arial" panose="020B0604020202020204" pitchFamily="34" charset="0"/>
              <a:buChar char="•"/>
            </a:pPr>
            <a:r>
              <a:rPr lang="en-US" dirty="0"/>
              <a:t>Makes it obvious to us that we need the HOLY SPIRIT in our lives</a:t>
            </a:r>
          </a:p>
          <a:p>
            <a:pPr marL="1200150" lvl="2" indent="-285750">
              <a:buFont typeface="Arial" panose="020B0604020202020204" pitchFamily="34" charset="0"/>
              <a:buChar char="•"/>
            </a:pPr>
            <a:r>
              <a:rPr lang="en-US" dirty="0"/>
              <a:t>It makes us Joyful that we know the LORD</a:t>
            </a:r>
          </a:p>
          <a:p>
            <a:pPr marL="1200150" lvl="2"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solidFill>
                <a:srgbClr val="0070C0"/>
              </a:solidFill>
            </a:endParaRPr>
          </a:p>
          <a:p>
            <a:pPr lvl="1"/>
            <a:r>
              <a:rPr lang="en-US" dirty="0">
                <a:solidFill>
                  <a:srgbClr val="0070C0"/>
                </a:solidFill>
              </a:rPr>
              <a:t>         </a:t>
            </a:r>
            <a:r>
              <a:rPr lang="en-US" b="1" u="sng" dirty="0">
                <a:solidFill>
                  <a:srgbClr val="0070C0"/>
                </a:solidFill>
              </a:rPr>
              <a:t>V 16 – 17</a:t>
            </a:r>
          </a:p>
          <a:p>
            <a:pPr lvl="1"/>
            <a:r>
              <a:rPr lang="en-US" dirty="0"/>
              <a:t>         We discern that  there is nothing we can do to make ourselves right with GOD. GOD will and does   	reject just going through the motions of religious offerings, but God will never reject a truly 	broken, contrite, repentant heart. If you come to Him with that heart, He will never reject you, 	never! What GOD wanted from David and us was and is our heart, broken and contrite over sin;</a:t>
            </a:r>
          </a:p>
          <a:p>
            <a:pPr lvl="1"/>
            <a:r>
              <a:rPr lang="en-US" dirty="0"/>
              <a:t>         not just going thru the motions ( Galatians 6:7-8).</a:t>
            </a:r>
          </a:p>
          <a:p>
            <a:pPr marL="742950" lvl="1" indent="-285750">
              <a:buFont typeface="Arial" panose="020B0604020202020204" pitchFamily="34" charset="0"/>
              <a:buChar char="•"/>
            </a:pPr>
            <a:endParaRPr lang="en-US" dirty="0">
              <a:solidFill>
                <a:srgbClr val="0070C0"/>
              </a:solidFill>
            </a:endParaRPr>
          </a:p>
          <a:p>
            <a:pPr lvl="1"/>
            <a:endParaRPr lang="en-US" dirty="0">
              <a:solidFill>
                <a:srgbClr val="0070C0"/>
              </a:solidFill>
            </a:endParaRPr>
          </a:p>
          <a:p>
            <a:pPr lvl="1"/>
            <a:r>
              <a:rPr lang="en-US" sz="2400" b="1" dirty="0">
                <a:solidFill>
                  <a:srgbClr val="7030A0"/>
                </a:solidFill>
              </a:rPr>
              <a:t>Sometimes we will not discover GOD is all we need until GOD is all we have. – BROKENESS CAN PUT US THERE – </a:t>
            </a:r>
            <a:endParaRPr lang="en-US" dirty="0">
              <a:solidFill>
                <a:srgbClr val="0070C0"/>
              </a:solidFill>
            </a:endParaRPr>
          </a:p>
          <a:p>
            <a:pPr lvl="1"/>
            <a:endParaRPr lang="en-US" dirty="0">
              <a:solidFill>
                <a:srgbClr val="0070C0"/>
              </a:solidFill>
            </a:endParaRPr>
          </a:p>
          <a:p>
            <a:endParaRPr lang="en-US" dirty="0">
              <a:solidFill>
                <a:srgbClr val="0070C0"/>
              </a:solidFill>
            </a:endParaRPr>
          </a:p>
          <a:p>
            <a:endParaRPr lang="en-US" dirty="0">
              <a:solidFill>
                <a:srgbClr val="0070C0"/>
              </a:solidFill>
            </a:endParaRPr>
          </a:p>
          <a:p>
            <a:r>
              <a:rPr lang="en-US" dirty="0">
                <a:solidFill>
                  <a:srgbClr val="0070C0"/>
                </a:solidFill>
              </a:rPr>
              <a:t>	</a:t>
            </a:r>
            <a:endParaRPr lang="en-US" dirty="0"/>
          </a:p>
          <a:p>
            <a:endParaRPr lang="en-US" dirty="0"/>
          </a:p>
        </p:txBody>
      </p:sp>
    </p:spTree>
    <p:extLst>
      <p:ext uri="{BB962C8B-B14F-4D97-AF65-F5344CB8AC3E}">
        <p14:creationId xmlns:p14="http://schemas.microsoft.com/office/powerpoint/2010/main" val="13761148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2319</TotalTime>
  <Words>387</Words>
  <Application>Microsoft Office PowerPoint</Application>
  <PresentationFormat>Widescreen</PresentationFormat>
  <Paragraphs>167</Paragraphs>
  <Slides>10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Calibri</vt:lpstr>
      <vt:lpstr>Calibri Light</vt:lpstr>
      <vt:lpstr>Engravers MT</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 Jones</dc:creator>
  <cp:lastModifiedBy>Carole Dillon</cp:lastModifiedBy>
  <cp:revision>6</cp:revision>
  <cp:lastPrinted>2024-03-25T19:33:29Z</cp:lastPrinted>
  <dcterms:created xsi:type="dcterms:W3CDTF">2024-03-22T20:44:42Z</dcterms:created>
  <dcterms:modified xsi:type="dcterms:W3CDTF">2024-03-27T00:24:36Z</dcterms:modified>
</cp:coreProperties>
</file>