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1"/>
  </p:sldMasterIdLst>
  <p:sldIdLst>
    <p:sldId id="256" r:id="rId2"/>
    <p:sldId id="260" r:id="rId3"/>
    <p:sldId id="261" r:id="rId4"/>
    <p:sldId id="262" r:id="rId5"/>
    <p:sldId id="263" r:id="rId6"/>
    <p:sldId id="264" r:id="rId7"/>
    <p:sldId id="265" r:id="rId8"/>
    <p:sldId id="266" r:id="rId9"/>
    <p:sldId id="268" r:id="rId10"/>
    <p:sldId id="269" r:id="rId11"/>
    <p:sldId id="267" r:id="rId12"/>
    <p:sldId id="270" r:id="rId13"/>
    <p:sldId id="271" r:id="rId14"/>
    <p:sldId id="272" r:id="rId15"/>
    <p:sldId id="273" r:id="rId16"/>
    <p:sldId id="274" r:id="rId17"/>
    <p:sldId id="275" r:id="rId18"/>
    <p:sldId id="276" r:id="rId19"/>
    <p:sldId id="277"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C5D818-EAF1-5438-0D30-2C9972FA8552}" v="331" dt="2024-03-25T17:43:04.267"/>
    <p1510:client id="{966D8E7E-28BA-52BC-27C5-81F8F5C58CB9}" v="173" dt="2024-03-26T12:28:38.526"/>
    <p1510:client id="{A1570C46-70AE-9A6A-7444-C73C9D5E7A40}" v="3933" dt="2024-03-25T19:33:53.452"/>
    <p1510:client id="{C7FE3D9C-E81B-44C4-E28D-3EC2E167A22E}" v="1243" dt="2024-03-26T13:13:59.719"/>
    <p1510:client id="{D5288304-49A6-6EFE-761B-1A7DF2BD4D41}" v="286" dt="2024-03-26T16:12:38.4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a:t>Click to edit Master title style</a:t>
            </a:r>
          </a:p>
        </p:txBody>
      </p:sp>
      <p:sp>
        <p:nvSpPr>
          <p:cNvPr id="3" name="Subtitle 2">
            <a:extLst>
              <a:ext uri="{FF2B5EF4-FFF2-40B4-BE49-F238E27FC236}">
                <a16:creationId xmlns:a16="http://schemas.microsoft.com/office/drawing/2014/main" xmlns=""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3/26/2024</a:t>
            </a:fld>
            <a:endParaRPr lang="en-US"/>
          </a:p>
        </p:txBody>
      </p:sp>
      <p:sp>
        <p:nvSpPr>
          <p:cNvPr id="5" name="Footer Placeholder 4">
            <a:extLst>
              <a:ext uri="{FF2B5EF4-FFF2-40B4-BE49-F238E27FC236}">
                <a16:creationId xmlns:a16="http://schemas.microsoft.com/office/drawing/2014/main" xmlns="" id="{8B8C0E86-A7F7-4BDC-A637-254E5252DE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a:p>
        </p:txBody>
      </p:sp>
      <p:sp>
        <p:nvSpPr>
          <p:cNvPr id="8" name="Rectangle 7">
            <a:extLst>
              <a:ext uri="{FF2B5EF4-FFF2-40B4-BE49-F238E27FC236}">
                <a16:creationId xmlns:a16="http://schemas.microsoft.com/office/drawing/2014/main" xmlns=""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xmlns=""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96128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B32C18-E430-4EC7-BD7C-99D86D0122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9ED9A4A-D287-4207-9037-70DB007A1707}"/>
              </a:ext>
            </a:extLst>
          </p:cNvPr>
          <p:cNvSpPr>
            <a:spLocks noGrp="1"/>
          </p:cNvSpPr>
          <p:nvPr>
            <p:ph type="dt" sz="half" idx="10"/>
          </p:nvPr>
        </p:nvSpPr>
        <p:spPr/>
        <p:txBody>
          <a:bodyPr/>
          <a:lstStyle/>
          <a:p>
            <a:fld id="{02AC24A9-CCB6-4F8D-B8DB-C2F3692CFA5A}" type="datetimeFigureOut">
              <a:rPr lang="en-US" smtClean="0"/>
              <a:t>3/26/2024</a:t>
            </a:fld>
            <a:endParaRPr lang="en-US"/>
          </a:p>
        </p:txBody>
      </p:sp>
      <p:sp>
        <p:nvSpPr>
          <p:cNvPr id="5" name="Footer Placeholder 4">
            <a:extLst>
              <a:ext uri="{FF2B5EF4-FFF2-40B4-BE49-F238E27FC236}">
                <a16:creationId xmlns:a16="http://schemas.microsoft.com/office/drawing/2014/main" xmlns=""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757055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1D2603B-9ACE-4FA9-805B-9B91EB63DF7D}"/>
              </a:ext>
            </a:extLst>
          </p:cNvPr>
          <p:cNvSpPr>
            <a:spLocks noGrp="1"/>
          </p:cNvSpPr>
          <p:nvPr>
            <p:ph type="dt" sz="half" idx="10"/>
          </p:nvPr>
        </p:nvSpPr>
        <p:spPr/>
        <p:txBody>
          <a:bodyPr/>
          <a:lstStyle/>
          <a:p>
            <a:fld id="{02AC24A9-CCB6-4F8D-B8DB-C2F3692CFA5A}" type="datetimeFigureOut">
              <a:rPr lang="en-US" smtClean="0"/>
              <a:t>3/26/2024</a:t>
            </a:fld>
            <a:endParaRPr lang="en-US"/>
          </a:p>
        </p:txBody>
      </p:sp>
      <p:sp>
        <p:nvSpPr>
          <p:cNvPr id="5" name="Footer Placeholder 4">
            <a:extLst>
              <a:ext uri="{FF2B5EF4-FFF2-40B4-BE49-F238E27FC236}">
                <a16:creationId xmlns:a16="http://schemas.microsoft.com/office/drawing/2014/main" xmlns=""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058048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xmlns=""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xmlns="" id="{21671183-B3CE-4F45-92FB-98290CA0E2CA}"/>
              </a:ext>
            </a:extLst>
          </p:cNvPr>
          <p:cNvSpPr>
            <a:spLocks noGrp="1"/>
          </p:cNvSpPr>
          <p:nvPr>
            <p:ph idx="1"/>
          </p:nvPr>
        </p:nvSpPr>
        <p:spPr>
          <a:xfrm>
            <a:off x="1115568" y="2478024"/>
            <a:ext cx="10168128" cy="3694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3/26/2024</a:t>
            </a:fld>
            <a:endParaRPr lang="en-US"/>
          </a:p>
        </p:txBody>
      </p:sp>
      <p:sp>
        <p:nvSpPr>
          <p:cNvPr id="5" name="Footer Placeholder 4">
            <a:extLst>
              <a:ext uri="{FF2B5EF4-FFF2-40B4-BE49-F238E27FC236}">
                <a16:creationId xmlns:a16="http://schemas.microsoft.com/office/drawing/2014/main" xmlns=""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193011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xmlns=""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a:t>Click to edit Master title style</a:t>
            </a:r>
          </a:p>
        </p:txBody>
      </p:sp>
      <p:sp>
        <p:nvSpPr>
          <p:cNvPr id="3" name="Text Placeholder 2">
            <a:extLst>
              <a:ext uri="{FF2B5EF4-FFF2-40B4-BE49-F238E27FC236}">
                <a16:creationId xmlns:a16="http://schemas.microsoft.com/office/drawing/2014/main" xmlns=""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D48BFA7D-4401-4285-802B-1579165F0D6D}"/>
              </a:ext>
            </a:extLst>
          </p:cNvPr>
          <p:cNvSpPr>
            <a:spLocks noGrp="1"/>
          </p:cNvSpPr>
          <p:nvPr>
            <p:ph type="dt" sz="half" idx="10"/>
          </p:nvPr>
        </p:nvSpPr>
        <p:spPr/>
        <p:txBody>
          <a:bodyPr/>
          <a:lstStyle/>
          <a:p>
            <a:fld id="{02AC24A9-CCB6-4F8D-B8DB-C2F3692CFA5A}" type="datetimeFigureOut">
              <a:rPr lang="en-US" smtClean="0"/>
              <a:t>3/26/2024</a:t>
            </a:fld>
            <a:endParaRPr lang="en-US"/>
          </a:p>
        </p:txBody>
      </p:sp>
      <p:sp>
        <p:nvSpPr>
          <p:cNvPr id="5" name="Footer Placeholder 4">
            <a:extLst>
              <a:ext uri="{FF2B5EF4-FFF2-40B4-BE49-F238E27FC236}">
                <a16:creationId xmlns:a16="http://schemas.microsoft.com/office/drawing/2014/main" xmlns=""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903995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xmlns=""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xmlns=""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xmlns="" id="{292A20DF-0829-4336-B59F-FF9D7AA9D8B6}"/>
              </a:ext>
            </a:extLst>
          </p:cNvPr>
          <p:cNvSpPr>
            <a:spLocks noGrp="1"/>
          </p:cNvSpPr>
          <p:nvPr>
            <p:ph sz="half" idx="1"/>
          </p:nvPr>
        </p:nvSpPr>
        <p:spPr>
          <a:xfrm>
            <a:off x="1115568" y="2478024"/>
            <a:ext cx="4937760" cy="3694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7935D01C-CF67-4DF6-B96C-FFC9D5BF847B}"/>
              </a:ext>
            </a:extLst>
          </p:cNvPr>
          <p:cNvSpPr>
            <a:spLocks noGrp="1"/>
          </p:cNvSpPr>
          <p:nvPr>
            <p:ph sz="half" idx="2"/>
          </p:nvPr>
        </p:nvSpPr>
        <p:spPr>
          <a:xfrm>
            <a:off x="6345936" y="2478024"/>
            <a:ext cx="4937760" cy="3694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3/26/2024</a:t>
            </a:fld>
            <a:endParaRPr lang="en-US"/>
          </a:p>
        </p:txBody>
      </p:sp>
      <p:sp>
        <p:nvSpPr>
          <p:cNvPr id="6" name="Footer Placeholder 5">
            <a:extLst>
              <a:ext uri="{FF2B5EF4-FFF2-40B4-BE49-F238E27FC236}">
                <a16:creationId xmlns:a16="http://schemas.microsoft.com/office/drawing/2014/main" xmlns=""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659975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xmlns=""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xmlns=""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xmlns=""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a:t>Click to edit Master title style</a:t>
            </a:r>
          </a:p>
        </p:txBody>
      </p:sp>
      <p:sp>
        <p:nvSpPr>
          <p:cNvPr id="3" name="Text Placeholder 2">
            <a:extLst>
              <a:ext uri="{FF2B5EF4-FFF2-40B4-BE49-F238E27FC236}">
                <a16:creationId xmlns:a16="http://schemas.microsoft.com/office/drawing/2014/main" xmlns=""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3/26/2024</a:t>
            </a:fld>
            <a:endParaRPr lang="en-US"/>
          </a:p>
        </p:txBody>
      </p:sp>
      <p:sp>
        <p:nvSpPr>
          <p:cNvPr id="8" name="Footer Placeholder 7">
            <a:extLst>
              <a:ext uri="{FF2B5EF4-FFF2-40B4-BE49-F238E27FC236}">
                <a16:creationId xmlns:a16="http://schemas.microsoft.com/office/drawing/2014/main" xmlns=""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036738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xmlns=""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a:t>Click to edit Master title style</a:t>
            </a:r>
          </a:p>
        </p:txBody>
      </p:sp>
      <p:sp>
        <p:nvSpPr>
          <p:cNvPr id="3" name="Date Placeholder 2">
            <a:extLst>
              <a:ext uri="{FF2B5EF4-FFF2-40B4-BE49-F238E27FC236}">
                <a16:creationId xmlns:a16="http://schemas.microsoft.com/office/drawing/2014/main" xmlns="" id="{67C91241-A315-4643-91E5-CF2C25CC903A}"/>
              </a:ext>
            </a:extLst>
          </p:cNvPr>
          <p:cNvSpPr>
            <a:spLocks noGrp="1"/>
          </p:cNvSpPr>
          <p:nvPr>
            <p:ph type="dt" sz="half" idx="10"/>
          </p:nvPr>
        </p:nvSpPr>
        <p:spPr/>
        <p:txBody>
          <a:bodyPr/>
          <a:lstStyle/>
          <a:p>
            <a:fld id="{02AC24A9-CCB6-4F8D-B8DB-C2F3692CFA5A}" type="datetimeFigureOut">
              <a:rPr lang="en-US" smtClean="0"/>
              <a:t>3/26/2024</a:t>
            </a:fld>
            <a:endParaRPr lang="en-US"/>
          </a:p>
        </p:txBody>
      </p:sp>
      <p:sp>
        <p:nvSpPr>
          <p:cNvPr id="4" name="Footer Placeholder 3">
            <a:extLst>
              <a:ext uri="{FF2B5EF4-FFF2-40B4-BE49-F238E27FC236}">
                <a16:creationId xmlns:a16="http://schemas.microsoft.com/office/drawing/2014/main" xmlns=""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130750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AC447E0-1D4D-4EF2-B81B-4B2400EE3EDB}"/>
              </a:ext>
            </a:extLst>
          </p:cNvPr>
          <p:cNvSpPr>
            <a:spLocks noGrp="1"/>
          </p:cNvSpPr>
          <p:nvPr>
            <p:ph type="dt" sz="half" idx="10"/>
          </p:nvPr>
        </p:nvSpPr>
        <p:spPr/>
        <p:txBody>
          <a:bodyPr/>
          <a:lstStyle/>
          <a:p>
            <a:fld id="{02AC24A9-CCB6-4F8D-B8DB-C2F3692CFA5A}" type="datetimeFigureOut">
              <a:rPr lang="en-US" smtClean="0"/>
              <a:t>3/26/2024</a:t>
            </a:fld>
            <a:endParaRPr lang="en-US"/>
          </a:p>
        </p:txBody>
      </p:sp>
      <p:sp>
        <p:nvSpPr>
          <p:cNvPr id="3" name="Footer Placeholder 2">
            <a:extLst>
              <a:ext uri="{FF2B5EF4-FFF2-40B4-BE49-F238E27FC236}">
                <a16:creationId xmlns:a16="http://schemas.microsoft.com/office/drawing/2014/main" xmlns=""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9281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xmlns=""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a:t>Click to edit Master title style</a:t>
            </a:r>
          </a:p>
        </p:txBody>
      </p:sp>
      <p:sp>
        <p:nvSpPr>
          <p:cNvPr id="3" name="Content Placeholder 2">
            <a:extLst>
              <a:ext uri="{FF2B5EF4-FFF2-40B4-BE49-F238E27FC236}">
                <a16:creationId xmlns:a16="http://schemas.microsoft.com/office/drawing/2014/main" xmlns=""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3/26/2024</a:t>
            </a:fld>
            <a:endParaRPr lang="en-US"/>
          </a:p>
        </p:txBody>
      </p:sp>
      <p:sp>
        <p:nvSpPr>
          <p:cNvPr id="6" name="Footer Placeholder 5">
            <a:extLst>
              <a:ext uri="{FF2B5EF4-FFF2-40B4-BE49-F238E27FC236}">
                <a16:creationId xmlns:a16="http://schemas.microsoft.com/office/drawing/2014/main" xmlns=""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184762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xmlns=""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a:t>Click to edit Master title style</a:t>
            </a:r>
          </a:p>
        </p:txBody>
      </p:sp>
      <p:sp>
        <p:nvSpPr>
          <p:cNvPr id="3" name="Picture Placeholder 2">
            <a:extLst>
              <a:ext uri="{FF2B5EF4-FFF2-40B4-BE49-F238E27FC236}">
                <a16:creationId xmlns:a16="http://schemas.microsoft.com/office/drawing/2014/main" xmlns=""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3/26/2024</a:t>
            </a:fld>
            <a:endParaRPr lang="en-US"/>
          </a:p>
        </p:txBody>
      </p:sp>
      <p:sp>
        <p:nvSpPr>
          <p:cNvPr id="6" name="Footer Placeholder 5">
            <a:extLst>
              <a:ext uri="{FF2B5EF4-FFF2-40B4-BE49-F238E27FC236}">
                <a16:creationId xmlns:a16="http://schemas.microsoft.com/office/drawing/2014/main" xmlns=""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875443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3/26/2024</a:t>
            </a:fld>
            <a:endParaRPr lang="en-US"/>
          </a:p>
        </p:txBody>
      </p:sp>
      <p:sp>
        <p:nvSpPr>
          <p:cNvPr id="5" name="Footer Placeholder 4">
            <a:extLst>
              <a:ext uri="{FF2B5EF4-FFF2-40B4-BE49-F238E27FC236}">
                <a16:creationId xmlns:a16="http://schemas.microsoft.com/office/drawing/2014/main" xmlns=""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1500089920"/>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xmlns="" id="{16F48AD3-C8B3-4F74-B546-F12937F7DD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848600" y="1122363"/>
            <a:ext cx="4023360" cy="3204134"/>
          </a:xfrm>
        </p:spPr>
        <p:txBody>
          <a:bodyPr anchor="b">
            <a:normAutofit fontScale="90000"/>
          </a:bodyPr>
          <a:lstStyle/>
          <a:p>
            <a:r>
              <a:rPr lang="en-US" sz="4800" dirty="0"/>
              <a:t>Mt</a:t>
            </a:r>
            <a:r>
              <a:rPr lang="en-US" sz="4800" dirty="0" smtClean="0"/>
              <a:t>. Zion </a:t>
            </a:r>
            <a:r>
              <a:rPr lang="en-US" sz="4800" dirty="0"/>
              <a:t>Missionary Baptist Church Bible Study</a:t>
            </a:r>
          </a:p>
        </p:txBody>
      </p:sp>
      <p:sp>
        <p:nvSpPr>
          <p:cNvPr id="3" name="Subtitle 2"/>
          <p:cNvSpPr>
            <a:spLocks noGrp="1"/>
          </p:cNvSpPr>
          <p:nvPr>
            <p:ph type="subTitle" idx="1"/>
          </p:nvPr>
        </p:nvSpPr>
        <p:spPr>
          <a:xfrm>
            <a:off x="7848600" y="4872922"/>
            <a:ext cx="4023360" cy="1208141"/>
          </a:xfrm>
        </p:spPr>
        <p:txBody>
          <a:bodyPr vert="horz" lIns="91440" tIns="45720" rIns="91440" bIns="45720" rtlCol="0" anchor="t">
            <a:normAutofit/>
          </a:bodyPr>
          <a:lstStyle/>
          <a:p>
            <a:r>
              <a:rPr lang="en-US" sz="2000" dirty="0"/>
              <a:t>Ephesians </a:t>
            </a:r>
            <a:r>
              <a:rPr lang="en-US" sz="2000" dirty="0" smtClean="0"/>
              <a:t>6:10–20</a:t>
            </a:r>
            <a:endParaRPr lang="en-US" sz="2000" dirty="0"/>
          </a:p>
          <a:p>
            <a:r>
              <a:rPr lang="en-US" sz="2000" dirty="0"/>
              <a:t>March </a:t>
            </a:r>
            <a:r>
              <a:rPr lang="en-US" sz="2000" dirty="0" smtClean="0"/>
              <a:t>27, </a:t>
            </a:r>
            <a:r>
              <a:rPr lang="en-US" sz="2000" dirty="0"/>
              <a:t>2024</a:t>
            </a:r>
          </a:p>
        </p:txBody>
      </p:sp>
      <p:pic>
        <p:nvPicPr>
          <p:cNvPr id="5" name="Picture 4" descr="A person in armor holding a shield and sword&#10;&#10;Description automatically generated">
            <a:extLst>
              <a:ext uri="{FF2B5EF4-FFF2-40B4-BE49-F238E27FC236}">
                <a16:creationId xmlns:a16="http://schemas.microsoft.com/office/drawing/2014/main" xmlns="" id="{02026D90-1685-2740-0375-079E8F00C596}"/>
              </a:ext>
            </a:extLst>
          </p:cNvPr>
          <p:cNvPicPr>
            <a:picLocks noChangeAspect="1"/>
          </p:cNvPicPr>
          <p:nvPr/>
        </p:nvPicPr>
        <p:blipFill>
          <a:blip r:embed="rId2"/>
          <a:stretch>
            <a:fillRect/>
          </a:stretch>
        </p:blipFill>
        <p:spPr>
          <a:xfrm>
            <a:off x="316992" y="711101"/>
            <a:ext cx="7053626" cy="5283410"/>
          </a:xfrm>
          <a:prstGeom prst="rect">
            <a:avLst/>
          </a:prstGeom>
        </p:spPr>
      </p:pic>
      <p:sp>
        <p:nvSpPr>
          <p:cNvPr id="18" name="Rectangle 17">
            <a:extLst>
              <a:ext uri="{FF2B5EF4-FFF2-40B4-BE49-F238E27FC236}">
                <a16:creationId xmlns:a16="http://schemas.microsoft.com/office/drawing/2014/main" xmlns="" id="{AF2F604E-43BE-4DC3-B983-E071523364F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8130540"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xmlns="" id="{08C9B587-E65E-4B52-B37C-ABEBB6E879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851648" y="4546920"/>
            <a:ext cx="402336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2C9A9DA9-7DC8-488B-A882-123947B0F3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xmlns="" id="{57F6BDD4-E066-4008-8011-6CC31AEB45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9575"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B16A9F38-271E-05DC-6BC6-498B1D9943BA}"/>
              </a:ext>
            </a:extLst>
          </p:cNvPr>
          <p:cNvSpPr>
            <a:spLocks noGrp="1"/>
          </p:cNvSpPr>
          <p:nvPr>
            <p:ph type="title"/>
          </p:nvPr>
        </p:nvSpPr>
        <p:spPr>
          <a:xfrm>
            <a:off x="841246" y="978619"/>
            <a:ext cx="5991244" cy="1106424"/>
          </a:xfrm>
        </p:spPr>
        <p:txBody>
          <a:bodyPr>
            <a:normAutofit/>
          </a:bodyPr>
          <a:lstStyle/>
          <a:p>
            <a:r>
              <a:rPr lang="en-US" sz="3200"/>
              <a:t>Lesson Background</a:t>
            </a:r>
          </a:p>
        </p:txBody>
      </p:sp>
      <p:sp>
        <p:nvSpPr>
          <p:cNvPr id="13" name="Rectangle 12">
            <a:extLst>
              <a:ext uri="{FF2B5EF4-FFF2-40B4-BE49-F238E27FC236}">
                <a16:creationId xmlns:a16="http://schemas.microsoft.com/office/drawing/2014/main" xmlns="" id="{2711A8FB-68FC-45FC-B01E-38F809E2D4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5567"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xmlns="" id="{2A865FE3-5FC9-4049-87CF-30019C46C0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77458"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xmlns="" id="{526ACDC1-780A-E13D-32CA-4870FC4790C7}"/>
              </a:ext>
            </a:extLst>
          </p:cNvPr>
          <p:cNvSpPr>
            <a:spLocks noGrp="1"/>
          </p:cNvSpPr>
          <p:nvPr>
            <p:ph idx="1"/>
          </p:nvPr>
        </p:nvSpPr>
        <p:spPr>
          <a:xfrm>
            <a:off x="841248" y="2252870"/>
            <a:ext cx="5993892" cy="3560251"/>
          </a:xfrm>
        </p:spPr>
        <p:txBody>
          <a:bodyPr vert="horz" lIns="91440" tIns="45720" rIns="91440" bIns="45720" rtlCol="0" anchor="t">
            <a:normAutofit/>
          </a:bodyPr>
          <a:lstStyle/>
          <a:p>
            <a:r>
              <a:rPr lang="en-US" sz="1800" dirty="0"/>
              <a:t>Paul wrote, </a:t>
            </a:r>
            <a:r>
              <a:rPr lang="en-US" sz="1800" b="1" dirty="0"/>
              <a:t>Finally, my brethren, be strong in the Lord and in the power of His might.</a:t>
            </a:r>
            <a:r>
              <a:rPr lang="en-US" sz="1800" dirty="0"/>
              <a:t> v. 10</a:t>
            </a:r>
          </a:p>
          <a:p>
            <a:r>
              <a:rPr lang="en-US" sz="1800" dirty="0"/>
              <a:t>You see, we don't have to be discouraged by Satan's devices or by his power and stealth. We aren't alone in this battle. We have access to the greatest power in the universe!</a:t>
            </a:r>
          </a:p>
          <a:p>
            <a:r>
              <a:rPr lang="en-US" sz="1800" b="1" dirty="0"/>
              <a:t>Put on the whole </a:t>
            </a:r>
            <a:r>
              <a:rPr lang="en-US" sz="1800" b="1" err="1"/>
              <a:t>armour</a:t>
            </a:r>
            <a:r>
              <a:rPr lang="en-US" sz="1800" b="1" dirty="0"/>
              <a:t> of God, that you may be able to stand against the wiles of the devil. </a:t>
            </a:r>
            <a:r>
              <a:rPr lang="en-US" sz="1800" dirty="0"/>
              <a:t>v. 11</a:t>
            </a:r>
          </a:p>
        </p:txBody>
      </p:sp>
      <p:pic>
        <p:nvPicPr>
          <p:cNvPr id="4" name="Picture 3" descr="A person in armor holding a shield and sword&#10;&#10;Description automatically generated">
            <a:extLst>
              <a:ext uri="{FF2B5EF4-FFF2-40B4-BE49-F238E27FC236}">
                <a16:creationId xmlns:a16="http://schemas.microsoft.com/office/drawing/2014/main" xmlns="" id="{B6312101-3415-530C-E907-F081AED55CF6}"/>
              </a:ext>
            </a:extLst>
          </p:cNvPr>
          <p:cNvPicPr>
            <a:picLocks noChangeAspect="1"/>
          </p:cNvPicPr>
          <p:nvPr/>
        </p:nvPicPr>
        <p:blipFill>
          <a:blip r:embed="rId2"/>
          <a:stretch>
            <a:fillRect/>
          </a:stretch>
        </p:blipFill>
        <p:spPr>
          <a:xfrm>
            <a:off x="7679814" y="632855"/>
            <a:ext cx="4097657" cy="5491705"/>
          </a:xfrm>
          <a:prstGeom prst="rect">
            <a:avLst/>
          </a:prstGeom>
        </p:spPr>
      </p:pic>
    </p:spTree>
    <p:extLst>
      <p:ext uri="{BB962C8B-B14F-4D97-AF65-F5344CB8AC3E}">
        <p14:creationId xmlns:p14="http://schemas.microsoft.com/office/powerpoint/2010/main" val="88312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xmlns="" id="{2C9A9DA9-7DC8-488B-A882-123947B0F3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21">
            <a:extLst>
              <a:ext uri="{FF2B5EF4-FFF2-40B4-BE49-F238E27FC236}">
                <a16:creationId xmlns:a16="http://schemas.microsoft.com/office/drawing/2014/main" xmlns="" id="{57F6BDD4-E066-4008-8011-6CC31AEB45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9575"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227A0509-E678-2E55-7BC6-670089B9E246}"/>
              </a:ext>
            </a:extLst>
          </p:cNvPr>
          <p:cNvSpPr>
            <a:spLocks noGrp="1"/>
          </p:cNvSpPr>
          <p:nvPr>
            <p:ph type="title"/>
          </p:nvPr>
        </p:nvSpPr>
        <p:spPr>
          <a:xfrm>
            <a:off x="841246" y="978619"/>
            <a:ext cx="5991244" cy="1106424"/>
          </a:xfrm>
        </p:spPr>
        <p:txBody>
          <a:bodyPr>
            <a:normAutofit/>
          </a:bodyPr>
          <a:lstStyle/>
          <a:p>
            <a:r>
              <a:rPr lang="en-US" sz="3200"/>
              <a:t>Lesson Background</a:t>
            </a:r>
          </a:p>
        </p:txBody>
      </p:sp>
      <p:sp>
        <p:nvSpPr>
          <p:cNvPr id="24" name="Rectangle 23">
            <a:extLst>
              <a:ext uri="{FF2B5EF4-FFF2-40B4-BE49-F238E27FC236}">
                <a16:creationId xmlns:a16="http://schemas.microsoft.com/office/drawing/2014/main" xmlns="" id="{2711A8FB-68FC-45FC-B01E-38F809E2D4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5567"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a:extLst>
              <a:ext uri="{FF2B5EF4-FFF2-40B4-BE49-F238E27FC236}">
                <a16:creationId xmlns:a16="http://schemas.microsoft.com/office/drawing/2014/main" xmlns="" id="{2A865FE3-5FC9-4049-87CF-30019C46C0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77458"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xmlns="" id="{8E914617-70C8-7937-3307-61A093F13971}"/>
              </a:ext>
            </a:extLst>
          </p:cNvPr>
          <p:cNvSpPr>
            <a:spLocks noGrp="1"/>
          </p:cNvSpPr>
          <p:nvPr>
            <p:ph idx="1"/>
          </p:nvPr>
        </p:nvSpPr>
        <p:spPr>
          <a:xfrm>
            <a:off x="841248" y="2252870"/>
            <a:ext cx="5993892" cy="3560251"/>
          </a:xfrm>
        </p:spPr>
        <p:txBody>
          <a:bodyPr vert="horz" lIns="91440" tIns="45720" rIns="91440" bIns="45720" rtlCol="0" anchor="t">
            <a:normAutofit/>
          </a:bodyPr>
          <a:lstStyle/>
          <a:p>
            <a:r>
              <a:rPr lang="en-US" sz="1800" dirty="0"/>
              <a:t>God provides these six aspects of the Christian life to strengthen and protect us and ultimately help to triumph in our spiritual battles. Each piece of the Armour of God is essential and the Bible tells us how to put them on and use them effectively.</a:t>
            </a:r>
          </a:p>
        </p:txBody>
      </p:sp>
      <p:pic>
        <p:nvPicPr>
          <p:cNvPr id="6" name="Picture 5" descr="A person in armor holding a shield and sword&#10;&#10;Description automatically generated">
            <a:extLst>
              <a:ext uri="{FF2B5EF4-FFF2-40B4-BE49-F238E27FC236}">
                <a16:creationId xmlns:a16="http://schemas.microsoft.com/office/drawing/2014/main" xmlns="" id="{81D8C94C-3980-BB4B-E420-2ADC97E881AE}"/>
              </a:ext>
            </a:extLst>
          </p:cNvPr>
          <p:cNvPicPr>
            <a:picLocks noChangeAspect="1"/>
          </p:cNvPicPr>
          <p:nvPr/>
        </p:nvPicPr>
        <p:blipFill>
          <a:blip r:embed="rId2"/>
          <a:stretch>
            <a:fillRect/>
          </a:stretch>
        </p:blipFill>
        <p:spPr>
          <a:xfrm>
            <a:off x="7679814" y="632855"/>
            <a:ext cx="4097657" cy="5491705"/>
          </a:xfrm>
          <a:prstGeom prst="rect">
            <a:avLst/>
          </a:prstGeom>
        </p:spPr>
      </p:pic>
    </p:spTree>
    <p:extLst>
      <p:ext uri="{BB962C8B-B14F-4D97-AF65-F5344CB8AC3E}">
        <p14:creationId xmlns:p14="http://schemas.microsoft.com/office/powerpoint/2010/main" val="4164875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2C9A9DA9-7DC8-488B-A882-123947B0F3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xmlns="" id="{57F6BDD4-E066-4008-8011-6CC31AEB45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9575"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827597CC-E042-DF52-DF65-53104CE44611}"/>
              </a:ext>
            </a:extLst>
          </p:cNvPr>
          <p:cNvSpPr>
            <a:spLocks noGrp="1"/>
          </p:cNvSpPr>
          <p:nvPr>
            <p:ph type="title"/>
          </p:nvPr>
        </p:nvSpPr>
        <p:spPr>
          <a:xfrm>
            <a:off x="841246" y="978619"/>
            <a:ext cx="5991244" cy="1106424"/>
          </a:xfrm>
        </p:spPr>
        <p:txBody>
          <a:bodyPr>
            <a:normAutofit/>
          </a:bodyPr>
          <a:lstStyle/>
          <a:p>
            <a:r>
              <a:rPr lang="en-US" sz="3200"/>
              <a:t>Lesson Background</a:t>
            </a:r>
          </a:p>
        </p:txBody>
      </p:sp>
      <p:sp>
        <p:nvSpPr>
          <p:cNvPr id="13" name="Rectangle 12">
            <a:extLst>
              <a:ext uri="{FF2B5EF4-FFF2-40B4-BE49-F238E27FC236}">
                <a16:creationId xmlns:a16="http://schemas.microsoft.com/office/drawing/2014/main" xmlns="" id="{2711A8FB-68FC-45FC-B01E-38F809E2D4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5567"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xmlns="" id="{2A865FE3-5FC9-4049-87CF-30019C46C0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77458"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xmlns="" id="{2534CAE6-5225-60B6-A6AC-F8F1C4E7C287}"/>
              </a:ext>
            </a:extLst>
          </p:cNvPr>
          <p:cNvSpPr>
            <a:spLocks noGrp="1"/>
          </p:cNvSpPr>
          <p:nvPr>
            <p:ph idx="1"/>
          </p:nvPr>
        </p:nvSpPr>
        <p:spPr>
          <a:xfrm>
            <a:off x="841248" y="2252870"/>
            <a:ext cx="5993892" cy="3560251"/>
          </a:xfrm>
        </p:spPr>
        <p:txBody>
          <a:bodyPr vert="horz" lIns="91440" tIns="45720" rIns="91440" bIns="45720" rtlCol="0" anchor="t">
            <a:normAutofit fontScale="92500" lnSpcReduction="20000"/>
          </a:bodyPr>
          <a:lstStyle/>
          <a:p>
            <a:pPr marL="0" indent="0" algn="ctr">
              <a:lnSpc>
                <a:spcPct val="100000"/>
              </a:lnSpc>
              <a:buNone/>
            </a:pPr>
            <a:r>
              <a:rPr lang="en-US" sz="1800" b="1" dirty="0"/>
              <a:t>The Belt Of Truth</a:t>
            </a:r>
            <a:endParaRPr lang="en-US" b="1" dirty="0"/>
          </a:p>
          <a:p>
            <a:pPr>
              <a:lnSpc>
                <a:spcPct val="100000"/>
              </a:lnSpc>
            </a:pPr>
            <a:r>
              <a:rPr lang="en-US" sz="1800" dirty="0"/>
              <a:t>A belt was the first piece of equipment to be put on.  It secures all the other pieces of our </a:t>
            </a:r>
            <a:r>
              <a:rPr lang="en-US" sz="1800" dirty="0" err="1"/>
              <a:t>armour</a:t>
            </a:r>
            <a:r>
              <a:rPr lang="en-US" sz="1800" dirty="0"/>
              <a:t>. Wearing the belt showed that the soldier was ready for action, since he would only loosen his belt when he went off duty.</a:t>
            </a:r>
          </a:p>
          <a:p>
            <a:pPr>
              <a:lnSpc>
                <a:spcPct val="100000"/>
              </a:lnSpc>
            </a:pPr>
            <a:r>
              <a:rPr lang="en-US" sz="1800" dirty="0"/>
              <a:t>The Lord knew our loins needed to be wrapped in the truth. </a:t>
            </a:r>
          </a:p>
          <a:p>
            <a:pPr>
              <a:lnSpc>
                <a:spcPct val="100000"/>
              </a:lnSpc>
            </a:pPr>
            <a:r>
              <a:rPr lang="en-US" sz="1800" dirty="0"/>
              <a:t>Regardless of our culture or time, the Lord has seen all our paths and how they have derailed us. He knows we need the truth.</a:t>
            </a:r>
          </a:p>
          <a:p>
            <a:pPr>
              <a:lnSpc>
                <a:spcPct val="100000"/>
              </a:lnSpc>
            </a:pPr>
            <a:r>
              <a:rPr lang="en-US" sz="1800" dirty="0"/>
              <a:t>.Every piece of the full </a:t>
            </a:r>
            <a:r>
              <a:rPr lang="en-US" sz="1800" dirty="0" err="1"/>
              <a:t>armour</a:t>
            </a:r>
            <a:r>
              <a:rPr lang="en-US" sz="1800" dirty="0"/>
              <a:t> of God is attached to the belt of truth. If you don't begin with truth, you'll never defeat the enemy. Jesus said God's word is true (John 17:17)</a:t>
            </a:r>
          </a:p>
          <a:p>
            <a:pPr marL="0" indent="0">
              <a:lnSpc>
                <a:spcPct val="100000"/>
              </a:lnSpc>
              <a:buNone/>
            </a:pPr>
            <a:endParaRPr lang="en-US" sz="1800"/>
          </a:p>
        </p:txBody>
      </p:sp>
      <p:pic>
        <p:nvPicPr>
          <p:cNvPr id="4" name="Picture 3" descr="A person in armor holding a shield and sword&#10;&#10;Description automatically generated">
            <a:extLst>
              <a:ext uri="{FF2B5EF4-FFF2-40B4-BE49-F238E27FC236}">
                <a16:creationId xmlns:a16="http://schemas.microsoft.com/office/drawing/2014/main" xmlns="" id="{452FAD55-D3E4-0BD7-ED3C-C5D6D19308E7}"/>
              </a:ext>
            </a:extLst>
          </p:cNvPr>
          <p:cNvPicPr>
            <a:picLocks noChangeAspect="1"/>
          </p:cNvPicPr>
          <p:nvPr/>
        </p:nvPicPr>
        <p:blipFill>
          <a:blip r:embed="rId2"/>
          <a:stretch>
            <a:fillRect/>
          </a:stretch>
        </p:blipFill>
        <p:spPr>
          <a:xfrm>
            <a:off x="7679814" y="632855"/>
            <a:ext cx="4097657" cy="5491705"/>
          </a:xfrm>
          <a:prstGeom prst="rect">
            <a:avLst/>
          </a:prstGeom>
        </p:spPr>
      </p:pic>
    </p:spTree>
    <p:extLst>
      <p:ext uri="{BB962C8B-B14F-4D97-AF65-F5344CB8AC3E}">
        <p14:creationId xmlns:p14="http://schemas.microsoft.com/office/powerpoint/2010/main" val="1496969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2C9A9DA9-7DC8-488B-A882-123947B0F3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xmlns="" id="{57F6BDD4-E066-4008-8011-6CC31AEB45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9575"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718BF19E-833D-F4BB-1F56-A09499AF2514}"/>
              </a:ext>
            </a:extLst>
          </p:cNvPr>
          <p:cNvSpPr>
            <a:spLocks noGrp="1"/>
          </p:cNvSpPr>
          <p:nvPr>
            <p:ph type="title"/>
          </p:nvPr>
        </p:nvSpPr>
        <p:spPr>
          <a:xfrm>
            <a:off x="841246" y="978619"/>
            <a:ext cx="5991244" cy="1106424"/>
          </a:xfrm>
        </p:spPr>
        <p:txBody>
          <a:bodyPr>
            <a:normAutofit/>
          </a:bodyPr>
          <a:lstStyle/>
          <a:p>
            <a:r>
              <a:rPr lang="en-US" sz="3200"/>
              <a:t>Lesson Background</a:t>
            </a:r>
          </a:p>
        </p:txBody>
      </p:sp>
      <p:sp>
        <p:nvSpPr>
          <p:cNvPr id="13" name="Rectangle 12">
            <a:extLst>
              <a:ext uri="{FF2B5EF4-FFF2-40B4-BE49-F238E27FC236}">
                <a16:creationId xmlns:a16="http://schemas.microsoft.com/office/drawing/2014/main" xmlns="" id="{2711A8FB-68FC-45FC-B01E-38F809E2D4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5567"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xmlns="" id="{2A865FE3-5FC9-4049-87CF-30019C46C0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77458"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xmlns="" id="{C43CCC2E-F9D2-A9DE-9A40-4BDAC30B7EFC}"/>
              </a:ext>
            </a:extLst>
          </p:cNvPr>
          <p:cNvSpPr>
            <a:spLocks noGrp="1"/>
          </p:cNvSpPr>
          <p:nvPr>
            <p:ph idx="1"/>
          </p:nvPr>
        </p:nvSpPr>
        <p:spPr>
          <a:xfrm>
            <a:off x="841248" y="2252870"/>
            <a:ext cx="5993892" cy="3560251"/>
          </a:xfrm>
        </p:spPr>
        <p:txBody>
          <a:bodyPr vert="horz" lIns="91440" tIns="45720" rIns="91440" bIns="45720" rtlCol="0" anchor="t">
            <a:normAutofit/>
          </a:bodyPr>
          <a:lstStyle/>
          <a:p>
            <a:pPr marL="0" indent="0" algn="ctr">
              <a:buNone/>
            </a:pPr>
            <a:r>
              <a:rPr lang="en-US" sz="1800" b="1" dirty="0"/>
              <a:t>The Breastplate of Righteousness</a:t>
            </a:r>
            <a:endParaRPr lang="en-US" b="1" dirty="0" err="1"/>
          </a:p>
          <a:p>
            <a:r>
              <a:rPr lang="en-US" sz="1800" dirty="0"/>
              <a:t>Without righteousness, we leave ourselves open to Satan's attacks. To be righteous is, first of all, to repent and be forgiven of our sins through the sacrifice of Jesus Christ that justifies us and makes us right with God (Romans 5:9); then in gratitude we should strive to do what is right in God's eyes.</a:t>
            </a:r>
          </a:p>
          <a:p>
            <a:endParaRPr lang="en-US" sz="1800"/>
          </a:p>
        </p:txBody>
      </p:sp>
      <p:pic>
        <p:nvPicPr>
          <p:cNvPr id="4" name="Picture 3" descr="A person in armor holding a shield and sword&#10;&#10;Description automatically generated">
            <a:extLst>
              <a:ext uri="{FF2B5EF4-FFF2-40B4-BE49-F238E27FC236}">
                <a16:creationId xmlns:a16="http://schemas.microsoft.com/office/drawing/2014/main" xmlns="" id="{EA2C39A8-79FC-A3FC-C94D-5856FF2F07FA}"/>
              </a:ext>
            </a:extLst>
          </p:cNvPr>
          <p:cNvPicPr>
            <a:picLocks noChangeAspect="1"/>
          </p:cNvPicPr>
          <p:nvPr/>
        </p:nvPicPr>
        <p:blipFill>
          <a:blip r:embed="rId2"/>
          <a:stretch>
            <a:fillRect/>
          </a:stretch>
        </p:blipFill>
        <p:spPr>
          <a:xfrm>
            <a:off x="7679814" y="632855"/>
            <a:ext cx="4097657" cy="5491705"/>
          </a:xfrm>
          <a:prstGeom prst="rect">
            <a:avLst/>
          </a:prstGeom>
        </p:spPr>
      </p:pic>
    </p:spTree>
    <p:extLst>
      <p:ext uri="{BB962C8B-B14F-4D97-AF65-F5344CB8AC3E}">
        <p14:creationId xmlns:p14="http://schemas.microsoft.com/office/powerpoint/2010/main" val="4239997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2C9A9DA9-7DC8-488B-A882-123947B0F3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xmlns="" id="{57F6BDD4-E066-4008-8011-6CC31AEB45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9575"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687221B9-5F29-DAF6-476D-A865949F3219}"/>
              </a:ext>
            </a:extLst>
          </p:cNvPr>
          <p:cNvSpPr>
            <a:spLocks noGrp="1"/>
          </p:cNvSpPr>
          <p:nvPr>
            <p:ph type="title"/>
          </p:nvPr>
        </p:nvSpPr>
        <p:spPr>
          <a:xfrm>
            <a:off x="841246" y="978619"/>
            <a:ext cx="5991244" cy="1106424"/>
          </a:xfrm>
        </p:spPr>
        <p:txBody>
          <a:bodyPr>
            <a:normAutofit/>
          </a:bodyPr>
          <a:lstStyle/>
          <a:p>
            <a:r>
              <a:rPr lang="en-US" sz="3200" dirty="0"/>
              <a:t>Lesson Background</a:t>
            </a:r>
          </a:p>
        </p:txBody>
      </p:sp>
      <p:sp>
        <p:nvSpPr>
          <p:cNvPr id="13" name="Rectangle 12">
            <a:extLst>
              <a:ext uri="{FF2B5EF4-FFF2-40B4-BE49-F238E27FC236}">
                <a16:creationId xmlns:a16="http://schemas.microsoft.com/office/drawing/2014/main" xmlns="" id="{2711A8FB-68FC-45FC-B01E-38F809E2D4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5567"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xmlns="" id="{2A865FE3-5FC9-4049-87CF-30019C46C0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77458"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xmlns="" id="{4AE6A29A-BB73-D0B9-8004-C4827CEF6D04}"/>
              </a:ext>
            </a:extLst>
          </p:cNvPr>
          <p:cNvSpPr>
            <a:spLocks noGrp="1"/>
          </p:cNvSpPr>
          <p:nvPr>
            <p:ph idx="1"/>
          </p:nvPr>
        </p:nvSpPr>
        <p:spPr>
          <a:xfrm>
            <a:off x="841248" y="2252870"/>
            <a:ext cx="5993892" cy="3560251"/>
          </a:xfrm>
        </p:spPr>
        <p:txBody>
          <a:bodyPr vert="horz" lIns="91440" tIns="45720" rIns="91440" bIns="45720" rtlCol="0" anchor="t">
            <a:normAutofit/>
          </a:bodyPr>
          <a:lstStyle/>
          <a:p>
            <a:pPr marL="0" indent="0" algn="ctr">
              <a:buNone/>
            </a:pPr>
            <a:r>
              <a:rPr lang="en-US" sz="1800" b="1" dirty="0"/>
              <a:t>Breastplate of Righteousness (cont.)</a:t>
            </a:r>
            <a:endParaRPr lang="en-US" dirty="0"/>
          </a:p>
          <a:p>
            <a:r>
              <a:rPr lang="en-US" sz="1800" dirty="0" smtClean="0"/>
              <a:t>The </a:t>
            </a:r>
            <a:r>
              <a:rPr lang="en-US" sz="1800" dirty="0"/>
              <a:t>enemy tempts us with all kinds of sinful entanglements, but righteousness protects our hearts.</a:t>
            </a:r>
          </a:p>
          <a:p>
            <a:r>
              <a:rPr lang="en-US" sz="1800" dirty="0"/>
              <a:t>Obedience to God protects your </a:t>
            </a:r>
            <a:r>
              <a:rPr lang="en-US" sz="1800" dirty="0" smtClean="0"/>
              <a:t>heart </a:t>
            </a:r>
            <a:r>
              <a:rPr lang="en-US" sz="1800" dirty="0"/>
              <a:t>from being wounded by sin.</a:t>
            </a:r>
          </a:p>
        </p:txBody>
      </p:sp>
      <p:pic>
        <p:nvPicPr>
          <p:cNvPr id="4" name="Picture 3" descr="A person in armor holding a shield and sword&#10;&#10;Description automatically generated">
            <a:extLst>
              <a:ext uri="{FF2B5EF4-FFF2-40B4-BE49-F238E27FC236}">
                <a16:creationId xmlns:a16="http://schemas.microsoft.com/office/drawing/2014/main" xmlns="" id="{59F2B924-701E-DABD-367D-04A524907C87}"/>
              </a:ext>
            </a:extLst>
          </p:cNvPr>
          <p:cNvPicPr>
            <a:picLocks noChangeAspect="1"/>
          </p:cNvPicPr>
          <p:nvPr/>
        </p:nvPicPr>
        <p:blipFill>
          <a:blip r:embed="rId2"/>
          <a:stretch>
            <a:fillRect/>
          </a:stretch>
        </p:blipFill>
        <p:spPr>
          <a:xfrm>
            <a:off x="7679814" y="632855"/>
            <a:ext cx="4097657" cy="5491705"/>
          </a:xfrm>
          <a:prstGeom prst="rect">
            <a:avLst/>
          </a:prstGeom>
        </p:spPr>
      </p:pic>
    </p:spTree>
    <p:extLst>
      <p:ext uri="{BB962C8B-B14F-4D97-AF65-F5344CB8AC3E}">
        <p14:creationId xmlns:p14="http://schemas.microsoft.com/office/powerpoint/2010/main" val="2670420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xmlns="" id="{2C9A9DA9-7DC8-488B-A882-123947B0F3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21">
            <a:extLst>
              <a:ext uri="{FF2B5EF4-FFF2-40B4-BE49-F238E27FC236}">
                <a16:creationId xmlns:a16="http://schemas.microsoft.com/office/drawing/2014/main" xmlns="" id="{57F6BDD4-E066-4008-8011-6CC31AEB45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9575"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53C48509-1A6B-7F27-4752-3EBF03C08F79}"/>
              </a:ext>
            </a:extLst>
          </p:cNvPr>
          <p:cNvSpPr>
            <a:spLocks noGrp="1"/>
          </p:cNvSpPr>
          <p:nvPr>
            <p:ph type="title"/>
          </p:nvPr>
        </p:nvSpPr>
        <p:spPr>
          <a:xfrm>
            <a:off x="841246" y="978619"/>
            <a:ext cx="5991244" cy="1106424"/>
          </a:xfrm>
        </p:spPr>
        <p:txBody>
          <a:bodyPr>
            <a:normAutofit/>
          </a:bodyPr>
          <a:lstStyle/>
          <a:p>
            <a:r>
              <a:rPr lang="en-US" sz="3200"/>
              <a:t>               Lesson Background</a:t>
            </a:r>
          </a:p>
        </p:txBody>
      </p:sp>
      <p:sp>
        <p:nvSpPr>
          <p:cNvPr id="24" name="Rectangle 23">
            <a:extLst>
              <a:ext uri="{FF2B5EF4-FFF2-40B4-BE49-F238E27FC236}">
                <a16:creationId xmlns:a16="http://schemas.microsoft.com/office/drawing/2014/main" xmlns="" id="{2711A8FB-68FC-45FC-B01E-38F809E2D4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5567"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a:extLst>
              <a:ext uri="{FF2B5EF4-FFF2-40B4-BE49-F238E27FC236}">
                <a16:creationId xmlns:a16="http://schemas.microsoft.com/office/drawing/2014/main" xmlns="" id="{2A865FE3-5FC9-4049-87CF-30019C46C0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77458"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xmlns="" id="{CE5637FB-B000-1039-3E0A-CDF383C37D4C}"/>
              </a:ext>
            </a:extLst>
          </p:cNvPr>
          <p:cNvSpPr>
            <a:spLocks noGrp="1"/>
          </p:cNvSpPr>
          <p:nvPr>
            <p:ph idx="1"/>
          </p:nvPr>
        </p:nvSpPr>
        <p:spPr>
          <a:xfrm>
            <a:off x="841248" y="2252870"/>
            <a:ext cx="5993892" cy="3560251"/>
          </a:xfrm>
        </p:spPr>
        <p:txBody>
          <a:bodyPr vert="horz" lIns="91440" tIns="45720" rIns="91440" bIns="45720" rtlCol="0" anchor="t">
            <a:normAutofit/>
          </a:bodyPr>
          <a:lstStyle/>
          <a:p>
            <a:pPr marL="0" indent="0" algn="ctr">
              <a:buNone/>
            </a:pPr>
            <a:r>
              <a:rPr lang="en-US" sz="1800" b="1" dirty="0"/>
              <a:t>Feet Shod with the preparation of </a:t>
            </a:r>
            <a:endParaRPr lang="en-US" b="1" dirty="0"/>
          </a:p>
          <a:p>
            <a:pPr marL="0" indent="0" algn="ctr">
              <a:buNone/>
            </a:pPr>
            <a:r>
              <a:rPr lang="en-US" sz="1800" b="1" dirty="0"/>
              <a:t>The Gospel Of Peace</a:t>
            </a:r>
            <a:endParaRPr lang="en-US" b="1"/>
          </a:p>
          <a:p>
            <a:r>
              <a:rPr lang="en-US" sz="1800" dirty="0"/>
              <a:t>The word "preparation" means readiness.  It reminds us that we are eager to preach the gospel of peace. The church of God is sent to announce the Good News of God's Kingdom which will spread His way of peace around the whole world. </a:t>
            </a:r>
          </a:p>
          <a:p>
            <a:r>
              <a:rPr lang="en-US" sz="1800" dirty="0"/>
              <a:t>Having our spiritual shoes on will make us ready to spread the Good News to others.</a:t>
            </a:r>
          </a:p>
        </p:txBody>
      </p:sp>
      <p:pic>
        <p:nvPicPr>
          <p:cNvPr id="4" name="Picture 3" descr="A person in armor holding a shield and sword&#10;&#10;Description automatically generated">
            <a:extLst>
              <a:ext uri="{FF2B5EF4-FFF2-40B4-BE49-F238E27FC236}">
                <a16:creationId xmlns:a16="http://schemas.microsoft.com/office/drawing/2014/main" xmlns="" id="{6BB7FD21-4F7B-BB0A-E099-74D0C914A2F3}"/>
              </a:ext>
            </a:extLst>
          </p:cNvPr>
          <p:cNvPicPr>
            <a:picLocks noChangeAspect="1"/>
          </p:cNvPicPr>
          <p:nvPr/>
        </p:nvPicPr>
        <p:blipFill>
          <a:blip r:embed="rId2"/>
          <a:stretch>
            <a:fillRect/>
          </a:stretch>
        </p:blipFill>
        <p:spPr>
          <a:xfrm>
            <a:off x="7679814" y="632855"/>
            <a:ext cx="4097657" cy="5491705"/>
          </a:xfrm>
          <a:prstGeom prst="rect">
            <a:avLst/>
          </a:prstGeom>
        </p:spPr>
      </p:pic>
    </p:spTree>
    <p:extLst>
      <p:ext uri="{BB962C8B-B14F-4D97-AF65-F5344CB8AC3E}">
        <p14:creationId xmlns:p14="http://schemas.microsoft.com/office/powerpoint/2010/main" val="1680133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2C9A9DA9-7DC8-488B-A882-123947B0F3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xmlns="" id="{57F6BDD4-E066-4008-8011-6CC31AEB45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9575"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3471F938-64BF-4877-9905-861E853A7B94}"/>
              </a:ext>
            </a:extLst>
          </p:cNvPr>
          <p:cNvSpPr>
            <a:spLocks noGrp="1"/>
          </p:cNvSpPr>
          <p:nvPr>
            <p:ph type="title"/>
          </p:nvPr>
        </p:nvSpPr>
        <p:spPr>
          <a:xfrm>
            <a:off x="841246" y="978619"/>
            <a:ext cx="5991244" cy="1106424"/>
          </a:xfrm>
        </p:spPr>
        <p:txBody>
          <a:bodyPr>
            <a:normAutofit/>
          </a:bodyPr>
          <a:lstStyle/>
          <a:p>
            <a:r>
              <a:rPr lang="en-US" sz="3200"/>
              <a:t>                  Lesson Background</a:t>
            </a:r>
          </a:p>
        </p:txBody>
      </p:sp>
      <p:sp>
        <p:nvSpPr>
          <p:cNvPr id="13" name="Rectangle 12">
            <a:extLst>
              <a:ext uri="{FF2B5EF4-FFF2-40B4-BE49-F238E27FC236}">
                <a16:creationId xmlns:a16="http://schemas.microsoft.com/office/drawing/2014/main" xmlns="" id="{2711A8FB-68FC-45FC-B01E-38F809E2D4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5567"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xmlns="" id="{2A865FE3-5FC9-4049-87CF-30019C46C0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77458"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xmlns="" id="{24964E98-B6C3-F62F-1133-4364A071E28F}"/>
              </a:ext>
            </a:extLst>
          </p:cNvPr>
          <p:cNvSpPr>
            <a:spLocks noGrp="1"/>
          </p:cNvSpPr>
          <p:nvPr>
            <p:ph idx="1"/>
          </p:nvPr>
        </p:nvSpPr>
        <p:spPr>
          <a:xfrm>
            <a:off x="841248" y="2252870"/>
            <a:ext cx="5993892" cy="3560251"/>
          </a:xfrm>
        </p:spPr>
        <p:txBody>
          <a:bodyPr vert="horz" lIns="91440" tIns="45720" rIns="91440" bIns="45720" rtlCol="0" anchor="t">
            <a:normAutofit/>
          </a:bodyPr>
          <a:lstStyle/>
          <a:p>
            <a:pPr marL="0" indent="0" algn="ctr">
              <a:buNone/>
            </a:pPr>
            <a:r>
              <a:rPr lang="en-US" sz="1800" b="1" dirty="0"/>
              <a:t>Shield Of Faith</a:t>
            </a:r>
            <a:endParaRPr lang="en-US" b="1" dirty="0"/>
          </a:p>
          <a:p>
            <a:r>
              <a:rPr lang="en-US" sz="1800" dirty="0"/>
              <a:t>When our faith in God's power and love is strong, it is impossible for Satan to break through our shield and land a blow.</a:t>
            </a:r>
          </a:p>
          <a:p>
            <a:r>
              <a:rPr lang="en-US" sz="1800" dirty="0"/>
              <a:t>Faith means more than just believing that God exists. It includes  a firm belief that everything God does is truly for our good.</a:t>
            </a:r>
          </a:p>
          <a:p>
            <a:r>
              <a:rPr lang="en-US" sz="1800" dirty="0"/>
              <a:t>Faith is the absolute conviction that God will always do what He has promised. (Romans 18–21)</a:t>
            </a:r>
          </a:p>
          <a:p>
            <a:endParaRPr lang="en-US" sz="1800"/>
          </a:p>
        </p:txBody>
      </p:sp>
      <p:pic>
        <p:nvPicPr>
          <p:cNvPr id="4" name="Picture 3" descr="A person in armor holding a shield and sword&#10;&#10;Description automatically generated">
            <a:extLst>
              <a:ext uri="{FF2B5EF4-FFF2-40B4-BE49-F238E27FC236}">
                <a16:creationId xmlns:a16="http://schemas.microsoft.com/office/drawing/2014/main" xmlns="" id="{8B06C13F-69AC-2119-AA04-F7C103DC5A20}"/>
              </a:ext>
            </a:extLst>
          </p:cNvPr>
          <p:cNvPicPr>
            <a:picLocks noChangeAspect="1"/>
          </p:cNvPicPr>
          <p:nvPr/>
        </p:nvPicPr>
        <p:blipFill>
          <a:blip r:embed="rId2"/>
          <a:stretch>
            <a:fillRect/>
          </a:stretch>
        </p:blipFill>
        <p:spPr>
          <a:xfrm>
            <a:off x="7679814" y="632855"/>
            <a:ext cx="4097657" cy="5491705"/>
          </a:xfrm>
          <a:prstGeom prst="rect">
            <a:avLst/>
          </a:prstGeom>
        </p:spPr>
      </p:pic>
    </p:spTree>
    <p:extLst>
      <p:ext uri="{BB962C8B-B14F-4D97-AF65-F5344CB8AC3E}">
        <p14:creationId xmlns:p14="http://schemas.microsoft.com/office/powerpoint/2010/main" val="1480886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2C9A9DA9-7DC8-488B-A882-123947B0F3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xmlns="" id="{57F6BDD4-E066-4008-8011-6CC31AEB45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9575"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45C123F2-96B5-0F1A-B4AF-714BC538144F}"/>
              </a:ext>
            </a:extLst>
          </p:cNvPr>
          <p:cNvSpPr>
            <a:spLocks noGrp="1"/>
          </p:cNvSpPr>
          <p:nvPr>
            <p:ph type="title"/>
          </p:nvPr>
        </p:nvSpPr>
        <p:spPr>
          <a:xfrm>
            <a:off x="841246" y="978619"/>
            <a:ext cx="5991244" cy="1106424"/>
          </a:xfrm>
        </p:spPr>
        <p:txBody>
          <a:bodyPr>
            <a:normAutofit/>
          </a:bodyPr>
          <a:lstStyle/>
          <a:p>
            <a:r>
              <a:rPr lang="en-US" sz="3200"/>
              <a:t>             Lesson Background</a:t>
            </a:r>
          </a:p>
        </p:txBody>
      </p:sp>
      <p:sp>
        <p:nvSpPr>
          <p:cNvPr id="13" name="Rectangle 12">
            <a:extLst>
              <a:ext uri="{FF2B5EF4-FFF2-40B4-BE49-F238E27FC236}">
                <a16:creationId xmlns:a16="http://schemas.microsoft.com/office/drawing/2014/main" xmlns="" id="{2711A8FB-68FC-45FC-B01E-38F809E2D4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5567"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xmlns="" id="{2A865FE3-5FC9-4049-87CF-30019C46C0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77458"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xmlns="" id="{FFC1E38A-D9F6-8E19-1F41-243A06E8A0E8}"/>
              </a:ext>
            </a:extLst>
          </p:cNvPr>
          <p:cNvSpPr>
            <a:spLocks noGrp="1"/>
          </p:cNvSpPr>
          <p:nvPr>
            <p:ph idx="1"/>
          </p:nvPr>
        </p:nvSpPr>
        <p:spPr>
          <a:xfrm>
            <a:off x="841248" y="2252870"/>
            <a:ext cx="5993892" cy="3560251"/>
          </a:xfrm>
        </p:spPr>
        <p:txBody>
          <a:bodyPr vert="horz" lIns="91440" tIns="45720" rIns="91440" bIns="45720" rtlCol="0" anchor="t">
            <a:normAutofit/>
          </a:bodyPr>
          <a:lstStyle/>
          <a:p>
            <a:pPr marL="0" indent="0" algn="ctr">
              <a:lnSpc>
                <a:spcPct val="100000"/>
              </a:lnSpc>
              <a:buNone/>
            </a:pPr>
            <a:r>
              <a:rPr lang="en-US" sz="1800" b="1"/>
              <a:t>The Helmet Of </a:t>
            </a:r>
            <a:r>
              <a:rPr lang="en-US" sz="1800" b="1" dirty="0"/>
              <a:t>Salvation</a:t>
            </a:r>
            <a:endParaRPr lang="en-US" b="1" dirty="0"/>
          </a:p>
          <a:p>
            <a:pPr>
              <a:lnSpc>
                <a:spcPct val="100000"/>
              </a:lnSpc>
            </a:pPr>
            <a:r>
              <a:rPr lang="en-US" sz="1800" dirty="0"/>
              <a:t>Salvation comes the moment we place our trust in Jesus' death and resurrection as the payment for our sin.</a:t>
            </a:r>
          </a:p>
          <a:p>
            <a:pPr>
              <a:lnSpc>
                <a:spcPct val="100000"/>
              </a:lnSpc>
            </a:pPr>
            <a:r>
              <a:rPr lang="en-US" sz="1800" dirty="0"/>
              <a:t>The Helmet of Salvation (like the Breastplate of Righteousness) rests on the work of Christ to save us.</a:t>
            </a:r>
          </a:p>
          <a:p>
            <a:pPr>
              <a:lnSpc>
                <a:spcPct val="100000"/>
              </a:lnSpc>
            </a:pPr>
            <a:r>
              <a:rPr lang="en-US" sz="1800" dirty="0"/>
              <a:t>The hope of salvation has protected and strengthened God's people through the ages.</a:t>
            </a:r>
          </a:p>
          <a:p>
            <a:pPr>
              <a:lnSpc>
                <a:spcPct val="100000"/>
              </a:lnSpc>
            </a:pPr>
            <a:r>
              <a:rPr lang="en-US" sz="1800" b="1" dirty="0"/>
              <a:t>Set your affection on the things on above, not on things on the  earth.</a:t>
            </a:r>
            <a:r>
              <a:rPr lang="en-US" sz="1800" dirty="0"/>
              <a:t> Colossians 3:2</a:t>
            </a:r>
          </a:p>
        </p:txBody>
      </p:sp>
      <p:pic>
        <p:nvPicPr>
          <p:cNvPr id="4" name="Picture 3" descr="A person in armor holding a shield and sword&#10;&#10;Description automatically generated">
            <a:extLst>
              <a:ext uri="{FF2B5EF4-FFF2-40B4-BE49-F238E27FC236}">
                <a16:creationId xmlns:a16="http://schemas.microsoft.com/office/drawing/2014/main" xmlns="" id="{D5E5C3A6-7A08-BCCA-BA86-80B5B349D9E2}"/>
              </a:ext>
            </a:extLst>
          </p:cNvPr>
          <p:cNvPicPr>
            <a:picLocks noChangeAspect="1"/>
          </p:cNvPicPr>
          <p:nvPr/>
        </p:nvPicPr>
        <p:blipFill>
          <a:blip r:embed="rId2"/>
          <a:stretch>
            <a:fillRect/>
          </a:stretch>
        </p:blipFill>
        <p:spPr>
          <a:xfrm>
            <a:off x="7679814" y="632855"/>
            <a:ext cx="4097657" cy="5491705"/>
          </a:xfrm>
          <a:prstGeom prst="rect">
            <a:avLst/>
          </a:prstGeom>
        </p:spPr>
      </p:pic>
    </p:spTree>
    <p:extLst>
      <p:ext uri="{BB962C8B-B14F-4D97-AF65-F5344CB8AC3E}">
        <p14:creationId xmlns:p14="http://schemas.microsoft.com/office/powerpoint/2010/main" val="3733261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2C9A9DA9-7DC8-488B-A882-123947B0F3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xmlns="" id="{57F6BDD4-E066-4008-8011-6CC31AEB45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9575"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B5CD3204-889E-7622-D527-F62F68E283C5}"/>
              </a:ext>
            </a:extLst>
          </p:cNvPr>
          <p:cNvSpPr>
            <a:spLocks noGrp="1"/>
          </p:cNvSpPr>
          <p:nvPr>
            <p:ph type="title"/>
          </p:nvPr>
        </p:nvSpPr>
        <p:spPr>
          <a:xfrm>
            <a:off x="841246" y="978619"/>
            <a:ext cx="5991244" cy="1106424"/>
          </a:xfrm>
        </p:spPr>
        <p:txBody>
          <a:bodyPr>
            <a:normAutofit/>
          </a:bodyPr>
          <a:lstStyle/>
          <a:p>
            <a:r>
              <a:rPr lang="en-US" sz="3200"/>
              <a:t>            Lesson Background</a:t>
            </a:r>
          </a:p>
        </p:txBody>
      </p:sp>
      <p:sp>
        <p:nvSpPr>
          <p:cNvPr id="13" name="Rectangle 12">
            <a:extLst>
              <a:ext uri="{FF2B5EF4-FFF2-40B4-BE49-F238E27FC236}">
                <a16:creationId xmlns:a16="http://schemas.microsoft.com/office/drawing/2014/main" xmlns="" id="{2711A8FB-68FC-45FC-B01E-38F809E2D4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5567"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xmlns="" id="{2A865FE3-5FC9-4049-87CF-30019C46C0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77458"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xmlns="" id="{60A57744-98DB-D74D-AE6F-B126F20D6DE5}"/>
              </a:ext>
            </a:extLst>
          </p:cNvPr>
          <p:cNvSpPr>
            <a:spLocks noGrp="1"/>
          </p:cNvSpPr>
          <p:nvPr>
            <p:ph idx="1"/>
          </p:nvPr>
        </p:nvSpPr>
        <p:spPr>
          <a:xfrm>
            <a:off x="841248" y="2252870"/>
            <a:ext cx="5993892" cy="3560251"/>
          </a:xfrm>
        </p:spPr>
        <p:txBody>
          <a:bodyPr vert="horz" lIns="91440" tIns="45720" rIns="91440" bIns="45720" rtlCol="0" anchor="t">
            <a:normAutofit/>
          </a:bodyPr>
          <a:lstStyle/>
          <a:p>
            <a:pPr marL="0" indent="0" algn="ctr">
              <a:lnSpc>
                <a:spcPct val="100000"/>
              </a:lnSpc>
              <a:buNone/>
            </a:pPr>
            <a:r>
              <a:rPr lang="en-US" sz="1500" b="1" dirty="0"/>
              <a:t>The Sword Of The Spirit</a:t>
            </a:r>
            <a:endParaRPr lang="en-US" b="1" dirty="0"/>
          </a:p>
          <a:p>
            <a:pPr>
              <a:lnSpc>
                <a:spcPct val="100000"/>
              </a:lnSpc>
            </a:pPr>
            <a:r>
              <a:rPr lang="en-US" sz="1500" dirty="0"/>
              <a:t>When we are tempted, the most effective weapon God has given to us as believers is the Sword Of The Spirit which is the Word of God.</a:t>
            </a:r>
          </a:p>
          <a:p>
            <a:pPr>
              <a:lnSpc>
                <a:spcPct val="100000"/>
              </a:lnSpc>
            </a:pPr>
            <a:r>
              <a:rPr lang="en-US" sz="1500" dirty="0"/>
              <a:t>Jesus used the word of God to defeat Satan (Matthew 4:1-10).  Jesus used scripture quotes three times. He brought to mind the scriptures that dealt with the situation, that showed what He should do and that strengthened </a:t>
            </a:r>
            <a:r>
              <a:rPr lang="en-US" sz="1500" dirty="0" smtClean="0"/>
              <a:t>His </a:t>
            </a:r>
            <a:r>
              <a:rPr lang="en-US" sz="1500" dirty="0"/>
              <a:t>resolve.</a:t>
            </a:r>
          </a:p>
          <a:p>
            <a:pPr>
              <a:lnSpc>
                <a:spcPct val="100000"/>
              </a:lnSpc>
            </a:pPr>
            <a:r>
              <a:rPr lang="en-US" sz="1500" dirty="0"/>
              <a:t>Our sword will not stay sharp on its own . We must continually sharpen it with regular and focused Bible Study. By studying the </a:t>
            </a:r>
            <a:r>
              <a:rPr lang="en-US" sz="1500" dirty="0" smtClean="0"/>
              <a:t>Word </a:t>
            </a:r>
            <a:r>
              <a:rPr lang="en-US" sz="1500" dirty="0"/>
              <a:t>of God daily, it helps us make wise choices and fight off Satan's attacks.</a:t>
            </a:r>
          </a:p>
        </p:txBody>
      </p:sp>
      <p:pic>
        <p:nvPicPr>
          <p:cNvPr id="4" name="Picture 3" descr="A person in armor holding a shield and sword&#10;&#10;Description automatically generated">
            <a:extLst>
              <a:ext uri="{FF2B5EF4-FFF2-40B4-BE49-F238E27FC236}">
                <a16:creationId xmlns:a16="http://schemas.microsoft.com/office/drawing/2014/main" xmlns="" id="{DDC0801A-5E2B-B27D-8F3B-2B0D954288C5}"/>
              </a:ext>
            </a:extLst>
          </p:cNvPr>
          <p:cNvPicPr>
            <a:picLocks noChangeAspect="1"/>
          </p:cNvPicPr>
          <p:nvPr/>
        </p:nvPicPr>
        <p:blipFill>
          <a:blip r:embed="rId2"/>
          <a:stretch>
            <a:fillRect/>
          </a:stretch>
        </p:blipFill>
        <p:spPr>
          <a:xfrm>
            <a:off x="7679814" y="632855"/>
            <a:ext cx="4097657" cy="5491705"/>
          </a:xfrm>
          <a:prstGeom prst="rect">
            <a:avLst/>
          </a:prstGeom>
        </p:spPr>
      </p:pic>
    </p:spTree>
    <p:extLst>
      <p:ext uri="{BB962C8B-B14F-4D97-AF65-F5344CB8AC3E}">
        <p14:creationId xmlns:p14="http://schemas.microsoft.com/office/powerpoint/2010/main" val="1220923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2C9A9DA9-7DC8-488B-A882-123947B0F3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xmlns="" id="{57F6BDD4-E066-4008-8011-6CC31AEB45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9575"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35E1570E-00BC-E2F6-B81A-E36A365BDE5F}"/>
              </a:ext>
            </a:extLst>
          </p:cNvPr>
          <p:cNvSpPr>
            <a:spLocks noGrp="1"/>
          </p:cNvSpPr>
          <p:nvPr>
            <p:ph type="title"/>
          </p:nvPr>
        </p:nvSpPr>
        <p:spPr>
          <a:xfrm>
            <a:off x="841246" y="978619"/>
            <a:ext cx="5991244" cy="1106424"/>
          </a:xfrm>
        </p:spPr>
        <p:txBody>
          <a:bodyPr>
            <a:normAutofit/>
          </a:bodyPr>
          <a:lstStyle/>
          <a:p>
            <a:r>
              <a:rPr lang="en-US" sz="3200"/>
              <a:t>                        Questions</a:t>
            </a:r>
          </a:p>
        </p:txBody>
      </p:sp>
      <p:sp>
        <p:nvSpPr>
          <p:cNvPr id="14" name="Rectangle 13">
            <a:extLst>
              <a:ext uri="{FF2B5EF4-FFF2-40B4-BE49-F238E27FC236}">
                <a16:creationId xmlns:a16="http://schemas.microsoft.com/office/drawing/2014/main" xmlns="" id="{2711A8FB-68FC-45FC-B01E-38F809E2D4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5567"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xmlns="" id="{2A865FE3-5FC9-4049-87CF-30019C46C0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77458"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xmlns="" id="{96FBC3DA-04CA-02BD-79B8-33B6AC136382}"/>
              </a:ext>
            </a:extLst>
          </p:cNvPr>
          <p:cNvSpPr>
            <a:spLocks noGrp="1"/>
          </p:cNvSpPr>
          <p:nvPr>
            <p:ph idx="1"/>
          </p:nvPr>
        </p:nvSpPr>
        <p:spPr>
          <a:xfrm>
            <a:off x="841248" y="2252870"/>
            <a:ext cx="5993892" cy="3560251"/>
          </a:xfrm>
        </p:spPr>
        <p:txBody>
          <a:bodyPr>
            <a:normAutofit/>
          </a:bodyPr>
          <a:lstStyle/>
          <a:p>
            <a:endParaRPr lang="en-US" sz="1800"/>
          </a:p>
        </p:txBody>
      </p:sp>
      <p:pic>
        <p:nvPicPr>
          <p:cNvPr id="7" name="Graphic 6" descr="Help">
            <a:extLst>
              <a:ext uri="{FF2B5EF4-FFF2-40B4-BE49-F238E27FC236}">
                <a16:creationId xmlns:a16="http://schemas.microsoft.com/office/drawing/2014/main" xmlns="" id="{D9DDD326-9160-E2E7-B9D3-CF3A4026D67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1782143" y="2018811"/>
            <a:ext cx="4097657" cy="4097657"/>
          </a:xfrm>
          <a:prstGeom prst="rect">
            <a:avLst/>
          </a:prstGeom>
        </p:spPr>
      </p:pic>
    </p:spTree>
    <p:extLst>
      <p:ext uri="{BB962C8B-B14F-4D97-AF65-F5344CB8AC3E}">
        <p14:creationId xmlns:p14="http://schemas.microsoft.com/office/powerpoint/2010/main" val="1975854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E162E0-6FD2-5637-5A93-7208C57C8E99}"/>
              </a:ext>
            </a:extLst>
          </p:cNvPr>
          <p:cNvSpPr>
            <a:spLocks noGrp="1"/>
          </p:cNvSpPr>
          <p:nvPr>
            <p:ph type="title"/>
          </p:nvPr>
        </p:nvSpPr>
        <p:spPr/>
        <p:txBody>
          <a:bodyPr>
            <a:normAutofit fontScale="90000"/>
          </a:bodyPr>
          <a:lstStyle/>
          <a:p>
            <a:pPr algn="ctr"/>
            <a:r>
              <a:rPr lang="en-US"/>
              <a:t>Scripture Text</a:t>
            </a:r>
            <a:br>
              <a:rPr lang="en-US"/>
            </a:br>
            <a:r>
              <a:rPr lang="en-US"/>
              <a:t>Ephesians 6:10 -11</a:t>
            </a:r>
          </a:p>
        </p:txBody>
      </p:sp>
      <p:sp>
        <p:nvSpPr>
          <p:cNvPr id="3" name="Content Placeholder 2">
            <a:extLst>
              <a:ext uri="{FF2B5EF4-FFF2-40B4-BE49-F238E27FC236}">
                <a16:creationId xmlns:a16="http://schemas.microsoft.com/office/drawing/2014/main" xmlns="" id="{D3E8AB3F-83EA-4C45-3B7B-8807864E7A9A}"/>
              </a:ext>
            </a:extLst>
          </p:cNvPr>
          <p:cNvSpPr>
            <a:spLocks noGrp="1"/>
          </p:cNvSpPr>
          <p:nvPr>
            <p:ph idx="1"/>
          </p:nvPr>
        </p:nvSpPr>
        <p:spPr/>
        <p:txBody>
          <a:bodyPr vert="horz" lIns="91440" tIns="45720" rIns="91440" bIns="45720" rtlCol="0" anchor="t">
            <a:normAutofit/>
          </a:bodyPr>
          <a:lstStyle/>
          <a:p>
            <a:r>
              <a:rPr lang="en-US" dirty="0"/>
              <a:t>Ephesians 6:10 – Finally, my brethren, be strong in the Lord, and in the power of His might.</a:t>
            </a:r>
          </a:p>
          <a:p>
            <a:r>
              <a:rPr lang="en-US" dirty="0"/>
              <a:t>Ephesians 6:11 – Put on the whole </a:t>
            </a:r>
            <a:r>
              <a:rPr lang="en-US" dirty="0" err="1"/>
              <a:t>armour</a:t>
            </a:r>
            <a:r>
              <a:rPr lang="en-US" dirty="0"/>
              <a:t> of God, that ye may be able to stand against the wiles of the devil</a:t>
            </a:r>
          </a:p>
        </p:txBody>
      </p:sp>
    </p:spTree>
    <p:extLst>
      <p:ext uri="{BB962C8B-B14F-4D97-AF65-F5344CB8AC3E}">
        <p14:creationId xmlns:p14="http://schemas.microsoft.com/office/powerpoint/2010/main" val="1438009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B1FAFB-1CDC-60F7-6C87-5FF42BCF1B31}"/>
              </a:ext>
            </a:extLst>
          </p:cNvPr>
          <p:cNvSpPr>
            <a:spLocks noGrp="1"/>
          </p:cNvSpPr>
          <p:nvPr>
            <p:ph type="title"/>
          </p:nvPr>
        </p:nvSpPr>
        <p:spPr/>
        <p:txBody>
          <a:bodyPr>
            <a:normAutofit fontScale="90000"/>
          </a:bodyPr>
          <a:lstStyle/>
          <a:p>
            <a:pPr algn="ctr"/>
            <a:r>
              <a:rPr lang="en-US"/>
              <a:t>Scripture Text</a:t>
            </a:r>
            <a:br>
              <a:rPr lang="en-US"/>
            </a:br>
            <a:r>
              <a:rPr lang="en-US"/>
              <a:t>Ephesians 6:12 </a:t>
            </a:r>
          </a:p>
        </p:txBody>
      </p:sp>
      <p:sp>
        <p:nvSpPr>
          <p:cNvPr id="3" name="Content Placeholder 2">
            <a:extLst>
              <a:ext uri="{FF2B5EF4-FFF2-40B4-BE49-F238E27FC236}">
                <a16:creationId xmlns:a16="http://schemas.microsoft.com/office/drawing/2014/main" xmlns="" id="{698C89E4-2D00-6D0D-5961-813687ABED1E}"/>
              </a:ext>
            </a:extLst>
          </p:cNvPr>
          <p:cNvSpPr>
            <a:spLocks noGrp="1"/>
          </p:cNvSpPr>
          <p:nvPr>
            <p:ph idx="1"/>
          </p:nvPr>
        </p:nvSpPr>
        <p:spPr/>
        <p:txBody>
          <a:bodyPr vert="horz" lIns="91440" tIns="45720" rIns="91440" bIns="45720" rtlCol="0" anchor="t">
            <a:normAutofit/>
          </a:bodyPr>
          <a:lstStyle/>
          <a:p>
            <a:r>
              <a:rPr lang="en-US"/>
              <a:t>Ephesians 6:12- For we wrestle not against flesh and blood, but against principalities, against powers, against the rulers of darkness of this world, against spiritual wickedness in high places. </a:t>
            </a:r>
          </a:p>
          <a:p>
            <a:pPr marL="0" indent="0">
              <a:buNone/>
            </a:pPr>
            <a:endParaRPr lang="en-US"/>
          </a:p>
        </p:txBody>
      </p:sp>
    </p:spTree>
    <p:extLst>
      <p:ext uri="{BB962C8B-B14F-4D97-AF65-F5344CB8AC3E}">
        <p14:creationId xmlns:p14="http://schemas.microsoft.com/office/powerpoint/2010/main" val="3222691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AE917C-5362-C8A7-BE5D-EED4A7B322C3}"/>
              </a:ext>
            </a:extLst>
          </p:cNvPr>
          <p:cNvSpPr>
            <a:spLocks noGrp="1"/>
          </p:cNvSpPr>
          <p:nvPr>
            <p:ph type="title"/>
          </p:nvPr>
        </p:nvSpPr>
        <p:spPr/>
        <p:txBody>
          <a:bodyPr>
            <a:normAutofit fontScale="90000"/>
          </a:bodyPr>
          <a:lstStyle/>
          <a:p>
            <a:pPr algn="ctr"/>
            <a:r>
              <a:rPr lang="en-US"/>
              <a:t>Scripture Text</a:t>
            </a:r>
            <a:br>
              <a:rPr lang="en-US"/>
            </a:br>
            <a:r>
              <a:rPr lang="en-US"/>
              <a:t>Ephesians 6:13 - 14</a:t>
            </a:r>
          </a:p>
        </p:txBody>
      </p:sp>
      <p:sp>
        <p:nvSpPr>
          <p:cNvPr id="3" name="Content Placeholder 2">
            <a:extLst>
              <a:ext uri="{FF2B5EF4-FFF2-40B4-BE49-F238E27FC236}">
                <a16:creationId xmlns:a16="http://schemas.microsoft.com/office/drawing/2014/main" xmlns="" id="{CFDAC970-55CF-EA36-68C7-C305585DEB49}"/>
              </a:ext>
            </a:extLst>
          </p:cNvPr>
          <p:cNvSpPr>
            <a:spLocks noGrp="1"/>
          </p:cNvSpPr>
          <p:nvPr>
            <p:ph idx="1"/>
          </p:nvPr>
        </p:nvSpPr>
        <p:spPr/>
        <p:txBody>
          <a:bodyPr vert="horz" lIns="91440" tIns="45720" rIns="91440" bIns="45720" rtlCol="0" anchor="t">
            <a:normAutofit/>
          </a:bodyPr>
          <a:lstStyle/>
          <a:p>
            <a:r>
              <a:rPr lang="en-US" dirty="0"/>
              <a:t>Ephesians 6:13 – Wherefore take unto you the whole </a:t>
            </a:r>
            <a:r>
              <a:rPr lang="en-US" dirty="0" err="1"/>
              <a:t>armour</a:t>
            </a:r>
            <a:r>
              <a:rPr lang="en-US" dirty="0"/>
              <a:t> of God, that ye may be able to withstand in the evil day, and having done all, to stand.</a:t>
            </a:r>
          </a:p>
          <a:p>
            <a:r>
              <a:rPr lang="en-US" dirty="0"/>
              <a:t>Ephesians 6:14 – Stand therefore, having your loins girt about with truth, and having on the breastplate of righteousness;</a:t>
            </a:r>
          </a:p>
        </p:txBody>
      </p:sp>
    </p:spTree>
    <p:extLst>
      <p:ext uri="{BB962C8B-B14F-4D97-AF65-F5344CB8AC3E}">
        <p14:creationId xmlns:p14="http://schemas.microsoft.com/office/powerpoint/2010/main" val="1883714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9C9653-2E88-6ED2-7536-0BD12569595C}"/>
              </a:ext>
            </a:extLst>
          </p:cNvPr>
          <p:cNvSpPr>
            <a:spLocks noGrp="1"/>
          </p:cNvSpPr>
          <p:nvPr>
            <p:ph type="title"/>
          </p:nvPr>
        </p:nvSpPr>
        <p:spPr/>
        <p:txBody>
          <a:bodyPr>
            <a:normAutofit fontScale="90000"/>
          </a:bodyPr>
          <a:lstStyle/>
          <a:p>
            <a:pPr algn="ctr"/>
            <a:r>
              <a:rPr lang="en-US" dirty="0"/>
              <a:t>Scripture Text</a:t>
            </a:r>
            <a:br>
              <a:rPr lang="en-US" dirty="0"/>
            </a:br>
            <a:r>
              <a:rPr lang="en-US"/>
              <a:t>Ephesians 6:15-16</a:t>
            </a:r>
          </a:p>
        </p:txBody>
      </p:sp>
      <p:sp>
        <p:nvSpPr>
          <p:cNvPr id="3" name="Content Placeholder 2">
            <a:extLst>
              <a:ext uri="{FF2B5EF4-FFF2-40B4-BE49-F238E27FC236}">
                <a16:creationId xmlns:a16="http://schemas.microsoft.com/office/drawing/2014/main" xmlns="" id="{2060A9E6-A7E0-8D92-1085-BEBF0F8A40FA}"/>
              </a:ext>
            </a:extLst>
          </p:cNvPr>
          <p:cNvSpPr>
            <a:spLocks noGrp="1"/>
          </p:cNvSpPr>
          <p:nvPr>
            <p:ph idx="1"/>
          </p:nvPr>
        </p:nvSpPr>
        <p:spPr/>
        <p:txBody>
          <a:bodyPr vert="horz" lIns="91440" tIns="45720" rIns="91440" bIns="45720" rtlCol="0" anchor="t">
            <a:normAutofit/>
          </a:bodyPr>
          <a:lstStyle/>
          <a:p>
            <a:r>
              <a:rPr lang="en-US" dirty="0"/>
              <a:t>Ephesians 6:15 – And your feet shod with the preparation of the gospel of peace;</a:t>
            </a:r>
          </a:p>
          <a:p>
            <a:r>
              <a:rPr lang="en-US" dirty="0"/>
              <a:t>Ephesians 6:16 – Above all, taking the shield of faith, wherewith ye shall be able to quench all the fiery darts of the wicked.</a:t>
            </a:r>
          </a:p>
        </p:txBody>
      </p:sp>
    </p:spTree>
    <p:extLst>
      <p:ext uri="{BB962C8B-B14F-4D97-AF65-F5344CB8AC3E}">
        <p14:creationId xmlns:p14="http://schemas.microsoft.com/office/powerpoint/2010/main" val="130924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590E72-7613-2AF2-993C-AC41369EB4D4}"/>
              </a:ext>
            </a:extLst>
          </p:cNvPr>
          <p:cNvSpPr>
            <a:spLocks noGrp="1"/>
          </p:cNvSpPr>
          <p:nvPr>
            <p:ph type="title"/>
          </p:nvPr>
        </p:nvSpPr>
        <p:spPr/>
        <p:txBody>
          <a:bodyPr>
            <a:normAutofit fontScale="90000"/>
          </a:bodyPr>
          <a:lstStyle/>
          <a:p>
            <a:r>
              <a:rPr lang="en-US" dirty="0"/>
              <a:t>Scripture Text</a:t>
            </a:r>
            <a:br>
              <a:rPr lang="en-US" dirty="0"/>
            </a:br>
            <a:r>
              <a:rPr lang="en-US" dirty="0"/>
              <a:t>Ephesians 6:17-18</a:t>
            </a:r>
          </a:p>
        </p:txBody>
      </p:sp>
      <p:sp>
        <p:nvSpPr>
          <p:cNvPr id="3" name="Content Placeholder 2">
            <a:extLst>
              <a:ext uri="{FF2B5EF4-FFF2-40B4-BE49-F238E27FC236}">
                <a16:creationId xmlns:a16="http://schemas.microsoft.com/office/drawing/2014/main" xmlns="" id="{564B9F10-497E-C611-B466-4ECFE3B1972F}"/>
              </a:ext>
            </a:extLst>
          </p:cNvPr>
          <p:cNvSpPr>
            <a:spLocks noGrp="1"/>
          </p:cNvSpPr>
          <p:nvPr>
            <p:ph idx="1"/>
          </p:nvPr>
        </p:nvSpPr>
        <p:spPr/>
        <p:txBody>
          <a:bodyPr vert="horz" lIns="91440" tIns="45720" rIns="91440" bIns="45720" rtlCol="0" anchor="t">
            <a:normAutofit/>
          </a:bodyPr>
          <a:lstStyle/>
          <a:p>
            <a:r>
              <a:rPr lang="en-US" dirty="0"/>
              <a:t>Ephesians 6:17 – And take the helmet of salvation, and the sword of the Spirit, which is the word of God:</a:t>
            </a:r>
          </a:p>
          <a:p>
            <a:r>
              <a:rPr lang="en-US" dirty="0"/>
              <a:t>Ephesians 6:18 – Praying always with all prayer and supplication in the Spirit, and watching thereunto with perseverance and supplication for all saints;</a:t>
            </a:r>
          </a:p>
        </p:txBody>
      </p:sp>
    </p:spTree>
    <p:extLst>
      <p:ext uri="{BB962C8B-B14F-4D97-AF65-F5344CB8AC3E}">
        <p14:creationId xmlns:p14="http://schemas.microsoft.com/office/powerpoint/2010/main" val="989983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BEF7CA-DDC1-73B8-F95F-43B2B7EA4873}"/>
              </a:ext>
            </a:extLst>
          </p:cNvPr>
          <p:cNvSpPr>
            <a:spLocks noGrp="1"/>
          </p:cNvSpPr>
          <p:nvPr>
            <p:ph type="title"/>
          </p:nvPr>
        </p:nvSpPr>
        <p:spPr/>
        <p:txBody>
          <a:bodyPr>
            <a:normAutofit fontScale="90000"/>
          </a:bodyPr>
          <a:lstStyle/>
          <a:p>
            <a:r>
              <a:rPr lang="en-US"/>
              <a:t>Scripture Text</a:t>
            </a:r>
            <a:br>
              <a:rPr lang="en-US"/>
            </a:br>
            <a:r>
              <a:rPr lang="en-US"/>
              <a:t>Ephesians 6:19 - 20</a:t>
            </a:r>
          </a:p>
        </p:txBody>
      </p:sp>
      <p:sp>
        <p:nvSpPr>
          <p:cNvPr id="3" name="Content Placeholder 2">
            <a:extLst>
              <a:ext uri="{FF2B5EF4-FFF2-40B4-BE49-F238E27FC236}">
                <a16:creationId xmlns:a16="http://schemas.microsoft.com/office/drawing/2014/main" xmlns="" id="{F63D50A9-D2D7-3EA8-FB82-CE3695C7701E}"/>
              </a:ext>
            </a:extLst>
          </p:cNvPr>
          <p:cNvSpPr>
            <a:spLocks noGrp="1"/>
          </p:cNvSpPr>
          <p:nvPr>
            <p:ph idx="1"/>
          </p:nvPr>
        </p:nvSpPr>
        <p:spPr/>
        <p:txBody>
          <a:bodyPr vert="horz" lIns="91440" tIns="45720" rIns="91440" bIns="45720" rtlCol="0" anchor="t">
            <a:normAutofit/>
          </a:bodyPr>
          <a:lstStyle/>
          <a:p>
            <a:r>
              <a:rPr lang="en-US" dirty="0"/>
              <a:t>Ephesians 6:19 – And for me, that utterance may be given unto me, that I may open my mouth boldly, to make known the mystery of the gospel.</a:t>
            </a:r>
          </a:p>
          <a:p>
            <a:r>
              <a:rPr lang="en-US" dirty="0"/>
              <a:t>Ephesians 6:20 – For which I am an ambassador in bonds: that therein I may speak boldly ,as I ought to speak.</a:t>
            </a:r>
          </a:p>
        </p:txBody>
      </p:sp>
    </p:spTree>
    <p:extLst>
      <p:ext uri="{BB962C8B-B14F-4D97-AF65-F5344CB8AC3E}">
        <p14:creationId xmlns:p14="http://schemas.microsoft.com/office/powerpoint/2010/main" val="1000896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xmlns="" id="{2C9A9DA9-7DC8-488B-A882-123947B0F3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21">
            <a:extLst>
              <a:ext uri="{FF2B5EF4-FFF2-40B4-BE49-F238E27FC236}">
                <a16:creationId xmlns:a16="http://schemas.microsoft.com/office/drawing/2014/main" xmlns="" id="{57F6BDD4-E066-4008-8011-6CC31AEB45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9575"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F03AF80C-6365-27FF-F4D6-4DAA098A3BCC}"/>
              </a:ext>
            </a:extLst>
          </p:cNvPr>
          <p:cNvSpPr>
            <a:spLocks noGrp="1"/>
          </p:cNvSpPr>
          <p:nvPr>
            <p:ph type="title"/>
          </p:nvPr>
        </p:nvSpPr>
        <p:spPr>
          <a:xfrm>
            <a:off x="841246" y="978619"/>
            <a:ext cx="5991244" cy="1106424"/>
          </a:xfrm>
        </p:spPr>
        <p:txBody>
          <a:bodyPr>
            <a:normAutofit/>
          </a:bodyPr>
          <a:lstStyle/>
          <a:p>
            <a:r>
              <a:rPr lang="en-US" sz="3200"/>
              <a:t>Lesson Background</a:t>
            </a:r>
          </a:p>
        </p:txBody>
      </p:sp>
      <p:sp>
        <p:nvSpPr>
          <p:cNvPr id="24" name="Rectangle 23">
            <a:extLst>
              <a:ext uri="{FF2B5EF4-FFF2-40B4-BE49-F238E27FC236}">
                <a16:creationId xmlns:a16="http://schemas.microsoft.com/office/drawing/2014/main" xmlns="" id="{2711A8FB-68FC-45FC-B01E-38F809E2D4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5567"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a:extLst>
              <a:ext uri="{FF2B5EF4-FFF2-40B4-BE49-F238E27FC236}">
                <a16:creationId xmlns:a16="http://schemas.microsoft.com/office/drawing/2014/main" xmlns="" id="{2A865FE3-5FC9-4049-87CF-30019C46C0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77458"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xmlns="" id="{402DB926-4C4B-3DE5-186C-96C87731FA96}"/>
              </a:ext>
            </a:extLst>
          </p:cNvPr>
          <p:cNvSpPr>
            <a:spLocks noGrp="1"/>
          </p:cNvSpPr>
          <p:nvPr>
            <p:ph idx="1"/>
          </p:nvPr>
        </p:nvSpPr>
        <p:spPr>
          <a:xfrm>
            <a:off x="841248" y="2252870"/>
            <a:ext cx="5993892" cy="3560251"/>
          </a:xfrm>
        </p:spPr>
        <p:txBody>
          <a:bodyPr vert="horz" lIns="91440" tIns="45720" rIns="91440" bIns="45720" rtlCol="0" anchor="t">
            <a:normAutofit/>
          </a:bodyPr>
          <a:lstStyle/>
          <a:p>
            <a:pPr marL="0" indent="0" algn="ctr">
              <a:buNone/>
            </a:pPr>
            <a:r>
              <a:rPr lang="en-US" sz="1800" dirty="0"/>
              <a:t>What is the </a:t>
            </a:r>
            <a:r>
              <a:rPr lang="en-US" sz="1800" dirty="0" err="1"/>
              <a:t>armour</a:t>
            </a:r>
            <a:r>
              <a:rPr lang="en-US" sz="1800" dirty="0"/>
              <a:t> of God?</a:t>
            </a:r>
            <a:endParaRPr lang="en-US"/>
          </a:p>
          <a:p>
            <a:pPr marL="0" indent="0">
              <a:buNone/>
            </a:pPr>
            <a:r>
              <a:rPr lang="en-US" sz="1800" dirty="0"/>
              <a:t>Ephesians 6:14–17 list six pieces of the </a:t>
            </a:r>
            <a:r>
              <a:rPr lang="en-US" sz="1800" dirty="0" err="1"/>
              <a:t>armour</a:t>
            </a:r>
            <a:r>
              <a:rPr lang="en-US" sz="1800" dirty="0"/>
              <a:t> of God:</a:t>
            </a:r>
          </a:p>
          <a:p>
            <a:r>
              <a:rPr lang="en-US" sz="1800" dirty="0"/>
              <a:t>Belt of Truth      </a:t>
            </a:r>
          </a:p>
          <a:p>
            <a:r>
              <a:rPr lang="en-US" sz="1800" dirty="0"/>
              <a:t>Breastplate of Righteousness</a:t>
            </a:r>
          </a:p>
          <a:p>
            <a:r>
              <a:rPr lang="en-US" sz="1800" dirty="0"/>
              <a:t>Shoes of The Gospel Peace</a:t>
            </a:r>
          </a:p>
          <a:p>
            <a:r>
              <a:rPr lang="en-US" sz="1800" dirty="0"/>
              <a:t>Shield of Faith</a:t>
            </a:r>
          </a:p>
          <a:p>
            <a:r>
              <a:rPr lang="en-US" sz="1800" dirty="0"/>
              <a:t>Helmet of Salvation</a:t>
            </a:r>
          </a:p>
          <a:p>
            <a:r>
              <a:rPr lang="en-US" sz="1800" dirty="0"/>
              <a:t>Sword of The Spirit</a:t>
            </a:r>
          </a:p>
        </p:txBody>
      </p:sp>
      <p:pic>
        <p:nvPicPr>
          <p:cNvPr id="5" name="Picture 4" descr="A person in armor holding a shield and sword&#10;&#10;Description automatically generated">
            <a:extLst>
              <a:ext uri="{FF2B5EF4-FFF2-40B4-BE49-F238E27FC236}">
                <a16:creationId xmlns:a16="http://schemas.microsoft.com/office/drawing/2014/main" xmlns="" id="{B9B2E8F5-16F6-EF51-DDD5-873F73DD76BF}"/>
              </a:ext>
            </a:extLst>
          </p:cNvPr>
          <p:cNvPicPr>
            <a:picLocks noChangeAspect="1"/>
          </p:cNvPicPr>
          <p:nvPr/>
        </p:nvPicPr>
        <p:blipFill>
          <a:blip r:embed="rId2"/>
          <a:stretch>
            <a:fillRect/>
          </a:stretch>
        </p:blipFill>
        <p:spPr>
          <a:xfrm>
            <a:off x="7679814" y="632855"/>
            <a:ext cx="4097657" cy="5491705"/>
          </a:xfrm>
          <a:prstGeom prst="rect">
            <a:avLst/>
          </a:prstGeom>
        </p:spPr>
      </p:pic>
    </p:spTree>
    <p:extLst>
      <p:ext uri="{BB962C8B-B14F-4D97-AF65-F5344CB8AC3E}">
        <p14:creationId xmlns:p14="http://schemas.microsoft.com/office/powerpoint/2010/main" val="150461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2C9A9DA9-7DC8-488B-A882-123947B0F3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xmlns="" id="{57F6BDD4-E066-4008-8011-6CC31AEB45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9575"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DC9FD063-BC1A-AD6A-D31F-D858F4D5C355}"/>
              </a:ext>
            </a:extLst>
          </p:cNvPr>
          <p:cNvSpPr>
            <a:spLocks noGrp="1"/>
          </p:cNvSpPr>
          <p:nvPr>
            <p:ph type="title"/>
          </p:nvPr>
        </p:nvSpPr>
        <p:spPr>
          <a:xfrm>
            <a:off x="841246" y="978619"/>
            <a:ext cx="5991244" cy="1106424"/>
          </a:xfrm>
        </p:spPr>
        <p:txBody>
          <a:bodyPr>
            <a:normAutofit/>
          </a:bodyPr>
          <a:lstStyle/>
          <a:p>
            <a:r>
              <a:rPr lang="en-US" sz="3200"/>
              <a:t>Lesson Background</a:t>
            </a:r>
          </a:p>
        </p:txBody>
      </p:sp>
      <p:sp>
        <p:nvSpPr>
          <p:cNvPr id="14" name="Rectangle 13">
            <a:extLst>
              <a:ext uri="{FF2B5EF4-FFF2-40B4-BE49-F238E27FC236}">
                <a16:creationId xmlns:a16="http://schemas.microsoft.com/office/drawing/2014/main" xmlns="" id="{2711A8FB-68FC-45FC-B01E-38F809E2D4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5567"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xmlns="" id="{2A865FE3-5FC9-4049-87CF-30019C46C0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77458"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xmlns="" id="{30DB28FC-7510-06EA-06C3-328E17B7E825}"/>
              </a:ext>
            </a:extLst>
          </p:cNvPr>
          <p:cNvSpPr>
            <a:spLocks noGrp="1"/>
          </p:cNvSpPr>
          <p:nvPr>
            <p:ph idx="1"/>
          </p:nvPr>
        </p:nvSpPr>
        <p:spPr>
          <a:xfrm>
            <a:off x="841248" y="2252870"/>
            <a:ext cx="5993892" cy="3560251"/>
          </a:xfrm>
        </p:spPr>
        <p:txBody>
          <a:bodyPr vert="horz" lIns="91440" tIns="45720" rIns="91440" bIns="45720" rtlCol="0" anchor="t">
            <a:normAutofit/>
          </a:bodyPr>
          <a:lstStyle/>
          <a:p>
            <a:r>
              <a:rPr lang="en-US" sz="1800" dirty="0"/>
              <a:t>Paul addressed this in Ephesians 6:10-20 where he talks about putting on the whole </a:t>
            </a:r>
            <a:r>
              <a:rPr lang="en-US" sz="1800" dirty="0" err="1"/>
              <a:t>armour</a:t>
            </a:r>
            <a:r>
              <a:rPr lang="en-US" sz="1800" dirty="0"/>
              <a:t> of God. </a:t>
            </a:r>
            <a:r>
              <a:rPr lang="en-US" sz="1800" dirty="0" err="1"/>
              <a:t>Epehesians</a:t>
            </a:r>
            <a:r>
              <a:rPr lang="en-US" sz="1800" dirty="0"/>
              <a:t> was one of Paul's letters written from prison. During Paul's time in prison, he obviously became well acquainted with the </a:t>
            </a:r>
            <a:r>
              <a:rPr lang="en-US" sz="1800" dirty="0" err="1"/>
              <a:t>armour</a:t>
            </a:r>
            <a:r>
              <a:rPr lang="en-US" sz="1800" dirty="0"/>
              <a:t> worn and carried by his captors in the Roman army.</a:t>
            </a:r>
          </a:p>
          <a:p>
            <a:r>
              <a:rPr lang="en-US" sz="1800" dirty="0"/>
              <a:t>Paul drew a powerful comparison between a soldier's </a:t>
            </a:r>
            <a:r>
              <a:rPr lang="en-US" sz="1800" dirty="0" err="1"/>
              <a:t>armour</a:t>
            </a:r>
            <a:r>
              <a:rPr lang="en-US" sz="1800" dirty="0"/>
              <a:t> and the spiritual </a:t>
            </a:r>
            <a:r>
              <a:rPr lang="en-US" sz="1800" dirty="0" err="1"/>
              <a:t>armour</a:t>
            </a:r>
            <a:r>
              <a:rPr lang="en-US" sz="1800" dirty="0"/>
              <a:t> of God.</a:t>
            </a:r>
          </a:p>
        </p:txBody>
      </p:sp>
      <p:pic>
        <p:nvPicPr>
          <p:cNvPr id="5" name="Picture 4" descr="A person in armor holding a shield and sword&#10;&#10;Description automatically generated">
            <a:extLst>
              <a:ext uri="{FF2B5EF4-FFF2-40B4-BE49-F238E27FC236}">
                <a16:creationId xmlns:a16="http://schemas.microsoft.com/office/drawing/2014/main" xmlns="" id="{6A558EDB-C8C6-66FE-B407-164B8A4E1110}"/>
              </a:ext>
            </a:extLst>
          </p:cNvPr>
          <p:cNvPicPr>
            <a:picLocks noChangeAspect="1"/>
          </p:cNvPicPr>
          <p:nvPr/>
        </p:nvPicPr>
        <p:blipFill>
          <a:blip r:embed="rId2"/>
          <a:stretch>
            <a:fillRect/>
          </a:stretch>
        </p:blipFill>
        <p:spPr>
          <a:xfrm>
            <a:off x="7679814" y="632855"/>
            <a:ext cx="4097657" cy="5491705"/>
          </a:xfrm>
          <a:prstGeom prst="rect">
            <a:avLst/>
          </a:prstGeom>
        </p:spPr>
      </p:pic>
    </p:spTree>
    <p:extLst>
      <p:ext uri="{BB962C8B-B14F-4D97-AF65-F5344CB8AC3E}">
        <p14:creationId xmlns:p14="http://schemas.microsoft.com/office/powerpoint/2010/main" val="3529319524"/>
      </p:ext>
    </p:extLst>
  </p:cSld>
  <p:clrMapOvr>
    <a:masterClrMapping/>
  </p:clrMapOvr>
</p:sld>
</file>

<file path=ppt/theme/theme1.xml><?xml version="1.0" encoding="utf-8"?>
<a:theme xmlns:a="http://schemas.openxmlformats.org/drawingml/2006/main" name="AccentBoxVTI">
  <a:themeElements>
    <a:clrScheme name="AccentBoxVTI">
      <a:dk1>
        <a:srgbClr val="000000"/>
      </a:dk1>
      <a:lt1>
        <a:sysClr val="window" lastClr="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emplate>office theme</Template>
  <TotalTime>83</TotalTime>
  <Words>525</Words>
  <Application>Microsoft Office PowerPoint</Application>
  <PresentationFormat>Widescreen</PresentationFormat>
  <Paragraphs>73</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Avenir Next LT Pro</vt:lpstr>
      <vt:lpstr>Calibri</vt:lpstr>
      <vt:lpstr>AccentBoxVTI</vt:lpstr>
      <vt:lpstr>Mt. Zion Missionary Baptist Church Bible Study</vt:lpstr>
      <vt:lpstr>Scripture Text Ephesians 6:10 -11</vt:lpstr>
      <vt:lpstr>Scripture Text Ephesians 6:12 </vt:lpstr>
      <vt:lpstr>Scripture Text Ephesians 6:13 - 14</vt:lpstr>
      <vt:lpstr>Scripture Text Ephesians 6:15-16</vt:lpstr>
      <vt:lpstr>Scripture Text Ephesians 6:17-18</vt:lpstr>
      <vt:lpstr>Scripture Text Ephesians 6:19 - 20</vt:lpstr>
      <vt:lpstr>Lesson Background</vt:lpstr>
      <vt:lpstr>Lesson Background</vt:lpstr>
      <vt:lpstr>Lesson Background</vt:lpstr>
      <vt:lpstr>Lesson Background</vt:lpstr>
      <vt:lpstr>Lesson Background</vt:lpstr>
      <vt:lpstr>Lesson Background</vt:lpstr>
      <vt:lpstr>Lesson Background</vt:lpstr>
      <vt:lpstr>               Lesson Background</vt:lpstr>
      <vt:lpstr>                  Lesson Background</vt:lpstr>
      <vt:lpstr>             Lesson Background</vt:lpstr>
      <vt:lpstr>            Lesson Background</vt:lpstr>
      <vt:lpstr>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Carole</dc:creator>
  <cp:lastModifiedBy>Carole Dillon</cp:lastModifiedBy>
  <cp:revision>181</cp:revision>
  <cp:lastPrinted>2024-03-26T17:39:08Z</cp:lastPrinted>
  <dcterms:created xsi:type="dcterms:W3CDTF">2024-03-25T17:26:20Z</dcterms:created>
  <dcterms:modified xsi:type="dcterms:W3CDTF">2024-03-26T17:39:21Z</dcterms:modified>
</cp:coreProperties>
</file>