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64FE1B-E283-F215-19CC-438824A6FA3B}" v="169" dt="2024-04-30T19:41:06.997"/>
    <p1510:client id="{77D1EB5E-4F15-F059-9CD5-15F9A078069B}" v="1912" dt="2024-04-29T18:48:48.766"/>
    <p1510:client id="{F4A25AAE-72E9-8F27-C27B-96B734E73ECB}" v="988" dt="2024-04-29T19:25:55.1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6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5" name="Footer Placeholder 4">
            <a:extLst>
              <a:ext uri="{FF2B5EF4-FFF2-40B4-BE49-F238E27FC236}">
                <a16:creationId xmlns=""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53506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5" name="Footer Placeholder 4">
            <a:extLst>
              <a:ext uri="{FF2B5EF4-FFF2-40B4-BE49-F238E27FC236}">
                <a16:creationId xmlns=""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048608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5" name="Footer Placeholder 4">
            <a:extLst>
              <a:ext uri="{FF2B5EF4-FFF2-40B4-BE49-F238E27FC236}">
                <a16:creationId xmlns=""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38469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6AF011-A499-4054-89BF-A4800A68F6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5" name="Footer Placeholder 4">
            <a:extLst>
              <a:ext uri="{FF2B5EF4-FFF2-40B4-BE49-F238E27FC236}">
                <a16:creationId xmlns=""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15761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5" name="Footer Placeholder 4">
            <a:extLst>
              <a:ext uri="{FF2B5EF4-FFF2-40B4-BE49-F238E27FC236}">
                <a16:creationId xmlns=""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48354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6" name="Footer Placeholder 5">
            <a:extLst>
              <a:ext uri="{FF2B5EF4-FFF2-40B4-BE49-F238E27FC236}">
                <a16:creationId xmlns=""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33443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8" name="Footer Placeholder 7">
            <a:extLst>
              <a:ext uri="{FF2B5EF4-FFF2-40B4-BE49-F238E27FC236}">
                <a16:creationId xmlns=""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58474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4" name="Footer Placeholder 3">
            <a:extLst>
              <a:ext uri="{FF2B5EF4-FFF2-40B4-BE49-F238E27FC236}">
                <a16:creationId xmlns=""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47658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3" name="Footer Placeholder 2">
            <a:extLst>
              <a:ext uri="{FF2B5EF4-FFF2-40B4-BE49-F238E27FC236}">
                <a16:creationId xmlns=""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376022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6" name="Footer Placeholder 5">
            <a:extLst>
              <a:ext uri="{FF2B5EF4-FFF2-40B4-BE49-F238E27FC236}">
                <a16:creationId xmlns=""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263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5/1/2024</a:t>
            </a:fld>
            <a:endParaRPr lang="en-US"/>
          </a:p>
        </p:txBody>
      </p:sp>
      <p:sp>
        <p:nvSpPr>
          <p:cNvPr id="6" name="Footer Placeholder 5">
            <a:extLst>
              <a:ext uri="{FF2B5EF4-FFF2-40B4-BE49-F238E27FC236}">
                <a16:creationId xmlns=""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5924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5/1/2024</a:t>
            </a:fld>
            <a:endParaRPr lang="en-US"/>
          </a:p>
        </p:txBody>
      </p:sp>
      <p:sp>
        <p:nvSpPr>
          <p:cNvPr id="5" name="Footer Placeholder 4">
            <a:extLst>
              <a:ext uri="{FF2B5EF4-FFF2-40B4-BE49-F238E27FC236}">
                <a16:creationId xmlns=""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a:p>
        </p:txBody>
      </p:sp>
      <p:sp>
        <p:nvSpPr>
          <p:cNvPr id="6" name="Slide Number Placeholder 5">
            <a:extLst>
              <a:ext uri="{FF2B5EF4-FFF2-40B4-BE49-F238E27FC236}">
                <a16:creationId xmlns=""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1935966028"/>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 xmlns:a16="http://schemas.microsoft.com/office/drawing/2014/main" id="{7A18C9FB-EC4C-4DAE-8F7D-C6E5AF6079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descr="The Holy Bible Free Stock Photo - Public Domain Pictures">
            <a:extLst>
              <a:ext uri="{FF2B5EF4-FFF2-40B4-BE49-F238E27FC236}">
                <a16:creationId xmlns="" xmlns:a16="http://schemas.microsoft.com/office/drawing/2014/main" id="{AF672554-7FF2-ABF9-2198-6EA21B0CF75A}"/>
              </a:ext>
            </a:extLst>
          </p:cNvPr>
          <p:cNvPicPr>
            <a:picLocks noChangeAspect="1"/>
          </p:cNvPicPr>
          <p:nvPr/>
        </p:nvPicPr>
        <p:blipFill rotWithShape="1">
          <a:blip r:embed="rId2"/>
          <a:srcRect l="6631" r="6631" b="-1"/>
          <a:stretch/>
        </p:blipFill>
        <p:spPr>
          <a:xfrm>
            <a:off x="5264728" y="2"/>
            <a:ext cx="6927272" cy="5330949"/>
          </a:xfrm>
          <a:custGeom>
            <a:avLst/>
            <a:gdLst/>
            <a:ahLst/>
            <a:cxnLst/>
            <a:rect l="l" t="t" r="r" b="b"/>
            <a:pathLst>
              <a:path w="6927272" h="5330949">
                <a:moveTo>
                  <a:pt x="0" y="0"/>
                </a:moveTo>
                <a:lnTo>
                  <a:pt x="6927272" y="0"/>
                </a:lnTo>
                <a:lnTo>
                  <a:pt x="6927272" y="3912793"/>
                </a:lnTo>
                <a:lnTo>
                  <a:pt x="6884989" y="4002742"/>
                </a:lnTo>
                <a:cubicBezTo>
                  <a:pt x="6799406" y="4174873"/>
                  <a:pt x="6702812" y="4339578"/>
                  <a:pt x="6592028" y="4494163"/>
                </a:cubicBezTo>
                <a:cubicBezTo>
                  <a:pt x="5802121" y="5596640"/>
                  <a:pt x="4821632" y="5380883"/>
                  <a:pt x="3742808" y="5122218"/>
                </a:cubicBezTo>
                <a:cubicBezTo>
                  <a:pt x="2131653" y="4735722"/>
                  <a:pt x="759367" y="4191689"/>
                  <a:pt x="326623" y="2148182"/>
                </a:cubicBezTo>
                <a:cubicBezTo>
                  <a:pt x="186907" y="1488770"/>
                  <a:pt x="67840" y="834043"/>
                  <a:pt x="13721" y="201231"/>
                </a:cubicBezTo>
                <a:close/>
              </a:path>
            </a:pathLst>
          </a:custGeom>
        </p:spPr>
      </p:pic>
      <p:sp>
        <p:nvSpPr>
          <p:cNvPr id="32" name="Freeform: Shape 31">
            <a:extLst>
              <a:ext uri="{FF2B5EF4-FFF2-40B4-BE49-F238E27FC236}">
                <a16:creationId xmlns="" xmlns:a16="http://schemas.microsoft.com/office/drawing/2014/main" id="{A9896C11-F8DF-437A-B349-8AFD602DC0C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flipH="1">
            <a:off x="5791199" y="-1219198"/>
            <a:ext cx="5181601" cy="7620000"/>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p:cNvSpPr>
            <a:spLocks noGrp="1"/>
          </p:cNvSpPr>
          <p:nvPr>
            <p:ph type="ctrTitle"/>
          </p:nvPr>
        </p:nvSpPr>
        <p:spPr>
          <a:xfrm>
            <a:off x="762000" y="1524000"/>
            <a:ext cx="4889500" cy="2286000"/>
          </a:xfrm>
        </p:spPr>
        <p:txBody>
          <a:bodyPr>
            <a:normAutofit fontScale="90000"/>
          </a:bodyPr>
          <a:lstStyle/>
          <a:p>
            <a:r>
              <a:rPr lang="en-US" sz="4400" dirty="0"/>
              <a:t>What is Faith?</a:t>
            </a:r>
            <a:br>
              <a:rPr lang="en-US" sz="4400" dirty="0"/>
            </a:br>
            <a:r>
              <a:rPr lang="en-US" sz="4400" dirty="0"/>
              <a:t>Hebrews 11:1-3</a:t>
            </a:r>
            <a:br>
              <a:rPr lang="en-US" sz="4400" dirty="0"/>
            </a:br>
            <a:r>
              <a:rPr lang="en-US" sz="4400" dirty="0"/>
              <a:t>Min. Cameron Foster</a:t>
            </a:r>
            <a:endParaRPr lang="en-US"/>
          </a:p>
        </p:txBody>
      </p:sp>
      <p:sp>
        <p:nvSpPr>
          <p:cNvPr id="3" name="Subtitle 2"/>
          <p:cNvSpPr>
            <a:spLocks noGrp="1"/>
          </p:cNvSpPr>
          <p:nvPr>
            <p:ph type="subTitle" idx="1"/>
          </p:nvPr>
        </p:nvSpPr>
        <p:spPr>
          <a:xfrm>
            <a:off x="762000" y="4571999"/>
            <a:ext cx="4572000" cy="1524000"/>
          </a:xfrm>
        </p:spPr>
        <p:txBody>
          <a:bodyPr vert="horz" lIns="91440" tIns="45720" rIns="91440" bIns="45720" rtlCol="0">
            <a:normAutofit/>
          </a:bodyPr>
          <a:lstStyle/>
          <a:p>
            <a:pPr algn="l">
              <a:lnSpc>
                <a:spcPct val="115000"/>
              </a:lnSpc>
            </a:pPr>
            <a:r>
              <a:rPr lang="en-US" sz="2000"/>
              <a:t>Mt. Zion Missionary Baptist Church</a:t>
            </a:r>
          </a:p>
          <a:p>
            <a:pPr algn="l">
              <a:lnSpc>
                <a:spcPct val="115000"/>
              </a:lnSpc>
            </a:pPr>
            <a:r>
              <a:rPr lang="en-US" sz="2000"/>
              <a:t>Bible Study</a:t>
            </a:r>
          </a:p>
          <a:p>
            <a:pPr algn="l">
              <a:lnSpc>
                <a:spcPct val="115000"/>
              </a:lnSpc>
            </a:pPr>
            <a:r>
              <a:rPr lang="en-US" sz="2000"/>
              <a:t>May 1, 2024</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E21D20-D888-3C22-B10D-890DC0E8D6CB}"/>
              </a:ext>
            </a:extLst>
          </p:cNvPr>
          <p:cNvSpPr>
            <a:spLocks noGrp="1"/>
          </p:cNvSpPr>
          <p:nvPr>
            <p:ph type="title"/>
          </p:nvPr>
        </p:nvSpPr>
        <p:spPr/>
        <p:txBody>
          <a:bodyPr/>
          <a:lstStyle/>
          <a:p>
            <a:pPr algn="ctr"/>
            <a:r>
              <a:rPr lang="en-US" dirty="0"/>
              <a:t>Key Bible Verses About Faith</a:t>
            </a:r>
          </a:p>
        </p:txBody>
      </p:sp>
      <p:sp>
        <p:nvSpPr>
          <p:cNvPr id="3" name="Content Placeholder 2">
            <a:extLst>
              <a:ext uri="{FF2B5EF4-FFF2-40B4-BE49-F238E27FC236}">
                <a16:creationId xmlns="" xmlns:a16="http://schemas.microsoft.com/office/drawing/2014/main" id="{CA8D1748-2FCA-CF1C-F025-D62BFDD5B80C}"/>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Hebrews 11:1- Now FAITH is the substance of things hoped for, the evidence of things not seen.</a:t>
            </a:r>
          </a:p>
          <a:p>
            <a:pPr algn="just"/>
            <a:r>
              <a:rPr lang="en-US" dirty="0">
                <a:solidFill>
                  <a:srgbClr val="FFFFFF">
                    <a:alpha val="70000"/>
                  </a:srgbClr>
                </a:solidFill>
              </a:rPr>
              <a:t>Hebrews 11:6 - But without faith it is impossible to please him: for he that cometh to God must believe that he is, and he is a rewarder of them that diligently seek him.</a:t>
            </a:r>
          </a:p>
          <a:p>
            <a:pPr algn="just"/>
            <a:endParaRPr lang="en-US" dirty="0">
              <a:solidFill>
                <a:srgbClr val="FFFFFF">
                  <a:alpha val="70000"/>
                </a:srgbClr>
              </a:solidFill>
            </a:endParaRPr>
          </a:p>
        </p:txBody>
      </p:sp>
    </p:spTree>
    <p:extLst>
      <p:ext uri="{BB962C8B-B14F-4D97-AF65-F5344CB8AC3E}">
        <p14:creationId xmlns:p14="http://schemas.microsoft.com/office/powerpoint/2010/main" val="385028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70FF7B-75A5-2007-BA67-A1290EDCD8ED}"/>
              </a:ext>
            </a:extLst>
          </p:cNvPr>
          <p:cNvSpPr>
            <a:spLocks noGrp="1"/>
          </p:cNvSpPr>
          <p:nvPr>
            <p:ph type="title"/>
          </p:nvPr>
        </p:nvSpPr>
        <p:spPr/>
        <p:txBody>
          <a:bodyPr/>
          <a:lstStyle/>
          <a:p>
            <a:pPr algn="ctr"/>
            <a:r>
              <a:rPr lang="en-US" dirty="0"/>
              <a:t>Key Bible Verses about Faith</a:t>
            </a:r>
          </a:p>
        </p:txBody>
      </p:sp>
      <p:sp>
        <p:nvSpPr>
          <p:cNvPr id="3" name="Content Placeholder 2">
            <a:extLst>
              <a:ext uri="{FF2B5EF4-FFF2-40B4-BE49-F238E27FC236}">
                <a16:creationId xmlns="" xmlns:a16="http://schemas.microsoft.com/office/drawing/2014/main" id="{F36704D7-AE1E-3E4F-6B8D-20BEEF494E9F}"/>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Ephesians 2:8-9</a:t>
            </a:r>
          </a:p>
          <a:p>
            <a:pPr algn="just"/>
            <a:r>
              <a:rPr lang="en-US" dirty="0" smtClean="0">
                <a:solidFill>
                  <a:srgbClr val="FFFFFF">
                    <a:alpha val="70000"/>
                  </a:srgbClr>
                </a:solidFill>
              </a:rPr>
              <a:t>8 – For </a:t>
            </a:r>
            <a:r>
              <a:rPr lang="en-US" dirty="0">
                <a:solidFill>
                  <a:srgbClr val="FFFFFF">
                    <a:alpha val="70000"/>
                  </a:srgbClr>
                </a:solidFill>
              </a:rPr>
              <a:t>by grace are ye saved through faith; and that not of yourselves: it is the gift of God.</a:t>
            </a:r>
          </a:p>
          <a:p>
            <a:pPr algn="just"/>
            <a:r>
              <a:rPr lang="en-US" dirty="0" smtClean="0">
                <a:solidFill>
                  <a:srgbClr val="FFFFFF">
                    <a:alpha val="70000"/>
                  </a:srgbClr>
                </a:solidFill>
              </a:rPr>
              <a:t>9 – Not of </a:t>
            </a:r>
            <a:r>
              <a:rPr lang="en-US" dirty="0">
                <a:solidFill>
                  <a:srgbClr val="FFFFFF">
                    <a:alpha val="70000"/>
                  </a:srgbClr>
                </a:solidFill>
              </a:rPr>
              <a:t>works, lest any man should boast.</a:t>
            </a:r>
          </a:p>
        </p:txBody>
      </p:sp>
    </p:spTree>
    <p:extLst>
      <p:ext uri="{BB962C8B-B14F-4D97-AF65-F5344CB8AC3E}">
        <p14:creationId xmlns:p14="http://schemas.microsoft.com/office/powerpoint/2010/main" val="484947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DC8C60-BA09-59BF-A6B1-B456BD1CF486}"/>
              </a:ext>
            </a:extLst>
          </p:cNvPr>
          <p:cNvSpPr>
            <a:spLocks noGrp="1"/>
          </p:cNvSpPr>
          <p:nvPr>
            <p:ph type="title"/>
          </p:nvPr>
        </p:nvSpPr>
        <p:spPr/>
        <p:txBody>
          <a:bodyPr/>
          <a:lstStyle/>
          <a:p>
            <a:pPr algn="ctr"/>
            <a:r>
              <a:rPr lang="en-US" dirty="0"/>
              <a:t>Key Bible Verses about Faith</a:t>
            </a:r>
          </a:p>
        </p:txBody>
      </p:sp>
      <p:sp>
        <p:nvSpPr>
          <p:cNvPr id="3" name="Content Placeholder 2">
            <a:extLst>
              <a:ext uri="{FF2B5EF4-FFF2-40B4-BE49-F238E27FC236}">
                <a16:creationId xmlns="" xmlns:a16="http://schemas.microsoft.com/office/drawing/2014/main" id="{C85F953E-92D0-C66D-A90B-968F4B616CDC}"/>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Proverbs 3:5-6</a:t>
            </a:r>
          </a:p>
          <a:p>
            <a:pPr algn="just"/>
            <a:r>
              <a:rPr lang="en-US" dirty="0">
                <a:solidFill>
                  <a:srgbClr val="FFFFFF">
                    <a:alpha val="70000"/>
                  </a:srgbClr>
                </a:solidFill>
              </a:rPr>
              <a:t>5 – Trust in the Lord with all thine heart; and lean not unto thine own understanding.</a:t>
            </a:r>
          </a:p>
          <a:p>
            <a:pPr algn="just"/>
            <a:r>
              <a:rPr lang="en-US" dirty="0">
                <a:solidFill>
                  <a:srgbClr val="FFFFFF">
                    <a:alpha val="70000"/>
                  </a:srgbClr>
                </a:solidFill>
              </a:rPr>
              <a:t>6 – In all thy ways acknowledge him, and he shall direct thy paths.</a:t>
            </a:r>
          </a:p>
        </p:txBody>
      </p:sp>
    </p:spTree>
    <p:extLst>
      <p:ext uri="{BB962C8B-B14F-4D97-AF65-F5344CB8AC3E}">
        <p14:creationId xmlns:p14="http://schemas.microsoft.com/office/powerpoint/2010/main" val="234147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D3E5C2-0B3B-098A-A237-5232026A9749}"/>
              </a:ext>
            </a:extLst>
          </p:cNvPr>
          <p:cNvSpPr>
            <a:spLocks noGrp="1"/>
          </p:cNvSpPr>
          <p:nvPr>
            <p:ph type="title"/>
          </p:nvPr>
        </p:nvSpPr>
        <p:spPr/>
        <p:txBody>
          <a:bodyPr/>
          <a:lstStyle/>
          <a:p>
            <a:pPr algn="ctr"/>
            <a:r>
              <a:rPr lang="en-US" dirty="0"/>
              <a:t>Key Verses about Faith</a:t>
            </a:r>
          </a:p>
        </p:txBody>
      </p:sp>
      <p:sp>
        <p:nvSpPr>
          <p:cNvPr id="3" name="Content Placeholder 2">
            <a:extLst>
              <a:ext uri="{FF2B5EF4-FFF2-40B4-BE49-F238E27FC236}">
                <a16:creationId xmlns="" xmlns:a16="http://schemas.microsoft.com/office/drawing/2014/main" id="{7A0F2472-649B-B6FB-24B8-0198E401B849}"/>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Romans 10:17 – So faith cometh by hearing and hearing by the word of God.</a:t>
            </a:r>
          </a:p>
          <a:p>
            <a:pPr algn="just"/>
            <a:r>
              <a:rPr lang="en-US" dirty="0">
                <a:solidFill>
                  <a:srgbClr val="FFFFFF">
                    <a:alpha val="70000"/>
                  </a:srgbClr>
                </a:solidFill>
              </a:rPr>
              <a:t>Luke 1:37 – For nothing shall be impossible.</a:t>
            </a:r>
          </a:p>
        </p:txBody>
      </p:sp>
    </p:spTree>
    <p:extLst>
      <p:ext uri="{BB962C8B-B14F-4D97-AF65-F5344CB8AC3E}">
        <p14:creationId xmlns:p14="http://schemas.microsoft.com/office/powerpoint/2010/main" val="3200335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5761A5-E34C-167C-4185-250E21912EB4}"/>
              </a:ext>
            </a:extLst>
          </p:cNvPr>
          <p:cNvSpPr>
            <a:spLocks noGrp="1"/>
          </p:cNvSpPr>
          <p:nvPr>
            <p:ph type="title"/>
          </p:nvPr>
        </p:nvSpPr>
        <p:spPr/>
        <p:txBody>
          <a:bodyPr/>
          <a:lstStyle/>
          <a:p>
            <a:pPr algn="ctr"/>
            <a:r>
              <a:rPr lang="en-US" dirty="0"/>
              <a:t>Key Bible Verses about Faith</a:t>
            </a:r>
          </a:p>
        </p:txBody>
      </p:sp>
      <p:sp>
        <p:nvSpPr>
          <p:cNvPr id="3" name="Content Placeholder 2">
            <a:extLst>
              <a:ext uri="{FF2B5EF4-FFF2-40B4-BE49-F238E27FC236}">
                <a16:creationId xmlns="" xmlns:a16="http://schemas.microsoft.com/office/drawing/2014/main" id="{558A928F-E76A-3DF8-6426-9FF2F2CD088F}"/>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Romans 5:1-2</a:t>
            </a:r>
          </a:p>
          <a:p>
            <a:pPr algn="just"/>
            <a:r>
              <a:rPr lang="en-US" dirty="0">
                <a:solidFill>
                  <a:srgbClr val="FFFFFF">
                    <a:alpha val="70000"/>
                  </a:srgbClr>
                </a:solidFill>
              </a:rPr>
              <a:t>1 – Therefore being justified by faith, we have peace with God through our Lord Jesus Christ.</a:t>
            </a:r>
          </a:p>
          <a:p>
            <a:pPr algn="just"/>
            <a:r>
              <a:rPr lang="en-US" dirty="0">
                <a:solidFill>
                  <a:srgbClr val="FFFFFF">
                    <a:alpha val="70000"/>
                  </a:srgbClr>
                </a:solidFill>
              </a:rPr>
              <a:t>2 – By whom also we have access by faith into grace wherein we stand and rejoice in hope of the glory of God</a:t>
            </a:r>
          </a:p>
        </p:txBody>
      </p:sp>
    </p:spTree>
    <p:extLst>
      <p:ext uri="{BB962C8B-B14F-4D97-AF65-F5344CB8AC3E}">
        <p14:creationId xmlns:p14="http://schemas.microsoft.com/office/powerpoint/2010/main" val="4023438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65F888-412C-D43D-3510-716075AEF5A2}"/>
              </a:ext>
            </a:extLst>
          </p:cNvPr>
          <p:cNvSpPr>
            <a:spLocks noGrp="1"/>
          </p:cNvSpPr>
          <p:nvPr>
            <p:ph type="title"/>
          </p:nvPr>
        </p:nvSpPr>
        <p:spPr/>
        <p:txBody>
          <a:bodyPr/>
          <a:lstStyle/>
          <a:p>
            <a:pPr algn="ctr"/>
            <a:r>
              <a:rPr lang="en-US" dirty="0"/>
              <a:t>Scripture Text</a:t>
            </a:r>
            <a:br>
              <a:rPr lang="en-US" dirty="0"/>
            </a:br>
            <a:r>
              <a:rPr lang="en-US" dirty="0"/>
              <a:t>Hebrews </a:t>
            </a:r>
            <a:r>
              <a:rPr lang="en-US" dirty="0" smtClean="0"/>
              <a:t>11:1-3</a:t>
            </a:r>
            <a:endParaRPr lang="en-US" dirty="0"/>
          </a:p>
        </p:txBody>
      </p:sp>
      <p:sp>
        <p:nvSpPr>
          <p:cNvPr id="3" name="Content Placeholder 2">
            <a:extLst>
              <a:ext uri="{FF2B5EF4-FFF2-40B4-BE49-F238E27FC236}">
                <a16:creationId xmlns="" xmlns:a16="http://schemas.microsoft.com/office/drawing/2014/main" id="{7DF6A224-4526-B027-48BE-EF6E2F541B77}"/>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Hebrews </a:t>
            </a:r>
            <a:r>
              <a:rPr lang="en-US" dirty="0" smtClean="0">
                <a:solidFill>
                  <a:srgbClr val="FFFFFF">
                    <a:alpha val="70000"/>
                  </a:srgbClr>
                </a:solidFill>
              </a:rPr>
              <a:t>11:1 </a:t>
            </a:r>
            <a:r>
              <a:rPr lang="en-US" dirty="0">
                <a:solidFill>
                  <a:srgbClr val="FFFFFF">
                    <a:alpha val="70000"/>
                  </a:srgbClr>
                </a:solidFill>
              </a:rPr>
              <a:t>– Now Faith is the substance of things hoped for, the evidence of things not seen</a:t>
            </a:r>
          </a:p>
          <a:p>
            <a:pPr algn="just"/>
            <a:r>
              <a:rPr lang="en-US" dirty="0">
                <a:solidFill>
                  <a:srgbClr val="FFFFFF">
                    <a:alpha val="70000"/>
                  </a:srgbClr>
                </a:solidFill>
              </a:rPr>
              <a:t>Hebrews </a:t>
            </a:r>
            <a:r>
              <a:rPr lang="en-US" dirty="0" smtClean="0">
                <a:solidFill>
                  <a:srgbClr val="FFFFFF">
                    <a:alpha val="70000"/>
                  </a:srgbClr>
                </a:solidFill>
              </a:rPr>
              <a:t>11:2 </a:t>
            </a:r>
            <a:r>
              <a:rPr lang="en-US" dirty="0">
                <a:solidFill>
                  <a:srgbClr val="FFFFFF">
                    <a:alpha val="70000"/>
                  </a:srgbClr>
                </a:solidFill>
              </a:rPr>
              <a:t>– For by it the elders obtained a good report.</a:t>
            </a:r>
          </a:p>
          <a:p>
            <a:pPr algn="just"/>
            <a:r>
              <a:rPr lang="en-US" dirty="0">
                <a:solidFill>
                  <a:srgbClr val="FFFFFF">
                    <a:alpha val="70000"/>
                  </a:srgbClr>
                </a:solidFill>
              </a:rPr>
              <a:t>Hebrews </a:t>
            </a:r>
            <a:r>
              <a:rPr lang="en-US" dirty="0" smtClean="0">
                <a:solidFill>
                  <a:srgbClr val="FFFFFF">
                    <a:alpha val="70000"/>
                  </a:srgbClr>
                </a:solidFill>
              </a:rPr>
              <a:t>11:3 – Through </a:t>
            </a:r>
            <a:r>
              <a:rPr lang="en-US" dirty="0">
                <a:solidFill>
                  <a:srgbClr val="FFFFFF">
                    <a:alpha val="70000"/>
                  </a:srgbClr>
                </a:solidFill>
              </a:rPr>
              <a:t>faith we understand that the worlds were framed by the word of God, so that things which are seen were not made of things which do not appear.</a:t>
            </a:r>
          </a:p>
        </p:txBody>
      </p:sp>
    </p:spTree>
    <p:extLst>
      <p:ext uri="{BB962C8B-B14F-4D97-AF65-F5344CB8AC3E}">
        <p14:creationId xmlns:p14="http://schemas.microsoft.com/office/powerpoint/2010/main" val="251636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56AE2D-BB1E-5947-7D5E-2DAD7855D413}"/>
              </a:ext>
            </a:extLst>
          </p:cNvPr>
          <p:cNvSpPr>
            <a:spLocks noGrp="1"/>
          </p:cNvSpPr>
          <p:nvPr>
            <p:ph type="title"/>
          </p:nvPr>
        </p:nvSpPr>
        <p:spPr/>
        <p:txBody>
          <a:bodyPr/>
          <a:lstStyle/>
          <a:p>
            <a:pPr algn="ctr"/>
            <a:r>
              <a:rPr lang="en-US" dirty="0"/>
              <a:t>Jesus is the Source of Our Faith</a:t>
            </a:r>
          </a:p>
        </p:txBody>
      </p:sp>
      <p:sp>
        <p:nvSpPr>
          <p:cNvPr id="3" name="Content Placeholder 2">
            <a:extLst>
              <a:ext uri="{FF2B5EF4-FFF2-40B4-BE49-F238E27FC236}">
                <a16:creationId xmlns="" xmlns:a16="http://schemas.microsoft.com/office/drawing/2014/main" id="{7B4FC028-4543-456F-D61F-031F70721D34}"/>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Jesus is the </a:t>
            </a:r>
            <a:r>
              <a:rPr lang="en-US" dirty="0" smtClean="0">
                <a:solidFill>
                  <a:srgbClr val="FFFFFF">
                    <a:alpha val="70000"/>
                  </a:srgbClr>
                </a:solidFill>
              </a:rPr>
              <a:t>source </a:t>
            </a:r>
            <a:r>
              <a:rPr lang="en-US" dirty="0">
                <a:solidFill>
                  <a:srgbClr val="FFFFFF">
                    <a:alpha val="70000"/>
                  </a:srgbClr>
                </a:solidFill>
              </a:rPr>
              <a:t>of </a:t>
            </a:r>
            <a:r>
              <a:rPr lang="en-US" dirty="0" smtClean="0">
                <a:solidFill>
                  <a:srgbClr val="FFFFFF">
                    <a:alpha val="70000"/>
                  </a:srgbClr>
                </a:solidFill>
              </a:rPr>
              <a:t>our </a:t>
            </a:r>
            <a:r>
              <a:rPr lang="en-US" dirty="0">
                <a:solidFill>
                  <a:srgbClr val="FFFFFF">
                    <a:alpha val="70000"/>
                  </a:srgbClr>
                </a:solidFill>
              </a:rPr>
              <a:t>f</a:t>
            </a:r>
            <a:r>
              <a:rPr lang="en-US" dirty="0" smtClean="0">
                <a:solidFill>
                  <a:srgbClr val="FFFFFF">
                    <a:alpha val="70000"/>
                  </a:srgbClr>
                </a:solidFill>
              </a:rPr>
              <a:t>aith </a:t>
            </a:r>
            <a:r>
              <a:rPr lang="en-US" dirty="0">
                <a:solidFill>
                  <a:srgbClr val="FFFFFF">
                    <a:alpha val="70000"/>
                  </a:srgbClr>
                </a:solidFill>
              </a:rPr>
              <a:t>because Jesus is the </a:t>
            </a:r>
            <a:r>
              <a:rPr lang="en-US" dirty="0" smtClean="0">
                <a:solidFill>
                  <a:srgbClr val="FFFFFF">
                    <a:alpha val="70000"/>
                  </a:srgbClr>
                </a:solidFill>
              </a:rPr>
              <a:t>Son </a:t>
            </a:r>
            <a:r>
              <a:rPr lang="en-US" dirty="0">
                <a:solidFill>
                  <a:srgbClr val="FFFFFF">
                    <a:alpha val="70000"/>
                  </a:srgbClr>
                </a:solidFill>
              </a:rPr>
              <a:t>of God</a:t>
            </a:r>
            <a:r>
              <a:rPr lang="en-US" dirty="0" smtClean="0">
                <a:solidFill>
                  <a:srgbClr val="FFFFFF">
                    <a:alpha val="70000"/>
                  </a:srgbClr>
                </a:solidFill>
              </a:rPr>
              <a:t>.</a:t>
            </a:r>
            <a:endParaRPr lang="en-US" dirty="0">
              <a:solidFill>
                <a:srgbClr val="FFFFFF">
                  <a:alpha val="70000"/>
                </a:srgbClr>
              </a:solidFill>
            </a:endParaRPr>
          </a:p>
          <a:p>
            <a:pPr algn="just"/>
            <a:r>
              <a:rPr lang="en-US" dirty="0">
                <a:solidFill>
                  <a:srgbClr val="FFFFFF">
                    <a:alpha val="70000"/>
                  </a:srgbClr>
                </a:solidFill>
              </a:rPr>
              <a:t>Jesus gives us living water by which we can be saved through grace. That grace and mercy are given to us by God.</a:t>
            </a:r>
          </a:p>
          <a:p>
            <a:pPr algn="just"/>
            <a:endParaRPr lang="en-US" dirty="0">
              <a:solidFill>
                <a:srgbClr val="FFFFFF">
                  <a:alpha val="70000"/>
                </a:srgbClr>
              </a:solidFill>
            </a:endParaRPr>
          </a:p>
        </p:txBody>
      </p:sp>
    </p:spTree>
    <p:extLst>
      <p:ext uri="{BB962C8B-B14F-4D97-AF65-F5344CB8AC3E}">
        <p14:creationId xmlns:p14="http://schemas.microsoft.com/office/powerpoint/2010/main" val="380742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B4E0D8-0D87-9804-6BC8-1D3550690F91}"/>
              </a:ext>
            </a:extLst>
          </p:cNvPr>
          <p:cNvSpPr>
            <a:spLocks noGrp="1"/>
          </p:cNvSpPr>
          <p:nvPr>
            <p:ph type="title"/>
          </p:nvPr>
        </p:nvSpPr>
        <p:spPr/>
        <p:txBody>
          <a:bodyPr/>
          <a:lstStyle/>
          <a:p>
            <a:pPr algn="ctr"/>
            <a:r>
              <a:rPr lang="en-US" dirty="0"/>
              <a:t>Jesus is our Source of Faith</a:t>
            </a:r>
          </a:p>
        </p:txBody>
      </p:sp>
      <p:sp>
        <p:nvSpPr>
          <p:cNvPr id="3" name="Content Placeholder 2">
            <a:extLst>
              <a:ext uri="{FF2B5EF4-FFF2-40B4-BE49-F238E27FC236}">
                <a16:creationId xmlns="" xmlns:a16="http://schemas.microsoft.com/office/drawing/2014/main" id="{E58B8440-7E2F-484D-5433-28865E7CA0B9}"/>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Faith is from God (Ephesians 2:8). God gave His one and only Son to atone for our sins. What a precious gift!  We don't deserve this most extravagant gift; yet God loves us so much that He decided to give His Son so we might live (John 3:16)</a:t>
            </a:r>
          </a:p>
          <a:p>
            <a:pPr algn="just"/>
            <a:endParaRPr lang="en-US" dirty="0">
              <a:solidFill>
                <a:srgbClr val="FFFFFF">
                  <a:alpha val="70000"/>
                </a:srgbClr>
              </a:solidFill>
            </a:endParaRPr>
          </a:p>
        </p:txBody>
      </p:sp>
    </p:spTree>
    <p:extLst>
      <p:ext uri="{BB962C8B-B14F-4D97-AF65-F5344CB8AC3E}">
        <p14:creationId xmlns:p14="http://schemas.microsoft.com/office/powerpoint/2010/main" val="1533696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76B926-EA77-FB52-B84D-751C965A4A1A}"/>
              </a:ext>
            </a:extLst>
          </p:cNvPr>
          <p:cNvSpPr>
            <a:spLocks noGrp="1"/>
          </p:cNvSpPr>
          <p:nvPr>
            <p:ph type="title"/>
          </p:nvPr>
        </p:nvSpPr>
        <p:spPr/>
        <p:txBody>
          <a:bodyPr/>
          <a:lstStyle/>
          <a:p>
            <a:pPr algn="ctr"/>
            <a:r>
              <a:rPr lang="en-US" dirty="0"/>
              <a:t>Jesus is the Source of Our Faith</a:t>
            </a:r>
          </a:p>
        </p:txBody>
      </p:sp>
      <p:sp>
        <p:nvSpPr>
          <p:cNvPr id="3" name="Content Placeholder 2">
            <a:extLst>
              <a:ext uri="{FF2B5EF4-FFF2-40B4-BE49-F238E27FC236}">
                <a16:creationId xmlns="" xmlns:a16="http://schemas.microsoft.com/office/drawing/2014/main" id="{5676F958-2450-D843-2E69-FED31578D533}"/>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Jesus was born in humble surroundings, lived a life of servanthood, preached to thousands, healed the sick , followed the will of His Father, and gave the ultimate sacrifice for us.</a:t>
            </a:r>
          </a:p>
          <a:p>
            <a:pPr algn="just"/>
            <a:r>
              <a:rPr lang="en-US" dirty="0">
                <a:solidFill>
                  <a:srgbClr val="FFFFFF">
                    <a:alpha val="70000"/>
                  </a:srgbClr>
                </a:solidFill>
              </a:rPr>
              <a:t>Hearing or reading the word of God can bring us closer to Him. Through sharing fellowship, in good and difficult times, we can call Jesus and have faith He is with us.</a:t>
            </a:r>
          </a:p>
        </p:txBody>
      </p:sp>
    </p:spTree>
    <p:extLst>
      <p:ext uri="{BB962C8B-B14F-4D97-AF65-F5344CB8AC3E}">
        <p14:creationId xmlns:p14="http://schemas.microsoft.com/office/powerpoint/2010/main" val="3043942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CDAF04-8091-5349-86EB-D0B5989AEC3C}"/>
              </a:ext>
            </a:extLst>
          </p:cNvPr>
          <p:cNvSpPr>
            <a:spLocks noGrp="1"/>
          </p:cNvSpPr>
          <p:nvPr>
            <p:ph type="title"/>
          </p:nvPr>
        </p:nvSpPr>
        <p:spPr/>
        <p:txBody>
          <a:bodyPr/>
          <a:lstStyle/>
          <a:p>
            <a:pPr algn="ctr"/>
            <a:r>
              <a:rPr lang="en-US" dirty="0"/>
              <a:t>What is a profession of Faith? </a:t>
            </a:r>
          </a:p>
        </p:txBody>
      </p:sp>
      <p:sp>
        <p:nvSpPr>
          <p:cNvPr id="3" name="Content Placeholder 2">
            <a:extLst>
              <a:ext uri="{FF2B5EF4-FFF2-40B4-BE49-F238E27FC236}">
                <a16:creationId xmlns="" xmlns:a16="http://schemas.microsoft.com/office/drawing/2014/main" id="{467CDE74-F992-59FD-07BA-7D7BA953EF4F}"/>
              </a:ext>
            </a:extLst>
          </p:cNvPr>
          <p:cNvSpPr>
            <a:spLocks noGrp="1"/>
          </p:cNvSpPr>
          <p:nvPr>
            <p:ph idx="1"/>
          </p:nvPr>
        </p:nvSpPr>
        <p:spPr>
          <a:xfrm>
            <a:off x="762000" y="1897812"/>
            <a:ext cx="10668000" cy="4206271"/>
          </a:xfrm>
        </p:spPr>
        <p:txBody>
          <a:bodyPr vert="horz" lIns="91440" tIns="45720" rIns="91440" bIns="45720" rtlCol="0" anchor="t">
            <a:normAutofit fontScale="85000" lnSpcReduction="20000"/>
          </a:bodyPr>
          <a:lstStyle/>
          <a:p>
            <a:pPr algn="just"/>
            <a:r>
              <a:rPr lang="en-US" dirty="0">
                <a:solidFill>
                  <a:srgbClr val="FFFFFF">
                    <a:alpha val="70000"/>
                  </a:srgbClr>
                </a:solidFill>
              </a:rPr>
              <a:t>Simply put – A profession of faith is publicly declaring your faith journey with Christ. This can happen through baptism, an outward sign of an inward change.</a:t>
            </a:r>
          </a:p>
          <a:p>
            <a:pPr marL="0" indent="0" algn="just">
              <a:buNone/>
            </a:pPr>
            <a:r>
              <a:rPr lang="en-US" dirty="0">
                <a:solidFill>
                  <a:srgbClr val="FFFFFF">
                    <a:alpha val="70000"/>
                  </a:srgbClr>
                </a:solidFill>
              </a:rPr>
              <a:t>Baptism</a:t>
            </a:r>
          </a:p>
          <a:p>
            <a:pPr algn="just"/>
            <a:r>
              <a:rPr lang="en-US" dirty="0">
                <a:solidFill>
                  <a:srgbClr val="FFFFFF">
                    <a:alpha val="70000"/>
                  </a:srgbClr>
                </a:solidFill>
              </a:rPr>
              <a:t>Being put in the water.  Here we mirror Christ's death and burial.  In the same way our sinful nature is killed and buried.</a:t>
            </a:r>
          </a:p>
          <a:p>
            <a:pPr algn="just"/>
            <a:r>
              <a:rPr lang="en-US" dirty="0">
                <a:solidFill>
                  <a:srgbClr val="FFFFFF">
                    <a:alpha val="70000"/>
                  </a:srgbClr>
                </a:solidFill>
              </a:rPr>
              <a:t>Being pulled out of the water – Represents the resurrection that all believer's experience. We have put to death our old selves and experience new life in Christ.</a:t>
            </a:r>
          </a:p>
        </p:txBody>
      </p:sp>
    </p:spTree>
    <p:extLst>
      <p:ext uri="{BB962C8B-B14F-4D97-AF65-F5344CB8AC3E}">
        <p14:creationId xmlns:p14="http://schemas.microsoft.com/office/powerpoint/2010/main" val="2956955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2E1524-F53B-F4B2-5365-94B08BC3E753}"/>
              </a:ext>
            </a:extLst>
          </p:cNvPr>
          <p:cNvSpPr>
            <a:spLocks noGrp="1"/>
          </p:cNvSpPr>
          <p:nvPr>
            <p:ph type="title"/>
          </p:nvPr>
        </p:nvSpPr>
        <p:spPr/>
        <p:txBody>
          <a:bodyPr/>
          <a:lstStyle/>
          <a:p>
            <a:pPr algn="ctr"/>
            <a:r>
              <a:rPr lang="en-US" dirty="0"/>
              <a:t>"Walk by Faith, Not by Sight"</a:t>
            </a:r>
          </a:p>
        </p:txBody>
      </p:sp>
      <p:sp>
        <p:nvSpPr>
          <p:cNvPr id="3" name="Content Placeholder 2">
            <a:extLst>
              <a:ext uri="{FF2B5EF4-FFF2-40B4-BE49-F238E27FC236}">
                <a16:creationId xmlns="" xmlns:a16="http://schemas.microsoft.com/office/drawing/2014/main" id="{A2E70BCA-2074-F524-F7B2-F6640421374D}"/>
              </a:ext>
            </a:extLst>
          </p:cNvPr>
          <p:cNvSpPr>
            <a:spLocks noGrp="1"/>
          </p:cNvSpPr>
          <p:nvPr>
            <p:ph idx="1"/>
          </p:nvPr>
        </p:nvSpPr>
        <p:spPr/>
        <p:txBody>
          <a:bodyPr vert="horz" lIns="91440" tIns="45720" rIns="91440" bIns="45720" rtlCol="0" anchor="t">
            <a:normAutofit fontScale="92500"/>
          </a:bodyPr>
          <a:lstStyle/>
          <a:p>
            <a:pPr algn="just"/>
            <a:r>
              <a:rPr lang="en-US" dirty="0">
                <a:solidFill>
                  <a:srgbClr val="FFFFFF">
                    <a:alpha val="70000"/>
                  </a:srgbClr>
                </a:solidFill>
              </a:rPr>
              <a:t>2nd Corinthians (5:7) - For if we walk by faith, not by sight</a:t>
            </a:r>
          </a:p>
          <a:p>
            <a:pPr algn="just"/>
            <a:r>
              <a:rPr lang="en-US" dirty="0">
                <a:solidFill>
                  <a:srgbClr val="FFFFFF">
                    <a:alpha val="70000"/>
                  </a:srgbClr>
                </a:solidFill>
              </a:rPr>
              <a:t>Paul explains to the Corinthians that even though this temporary realm we live in may seem like a physical barrier between us and God, through Christ, we are able to have fellowship with God.</a:t>
            </a:r>
          </a:p>
          <a:p>
            <a:pPr algn="just"/>
            <a:r>
              <a:rPr lang="en-US" dirty="0">
                <a:solidFill>
                  <a:srgbClr val="FFFFFF">
                    <a:alpha val="70000"/>
                  </a:srgbClr>
                </a:solidFill>
              </a:rPr>
              <a:t>John 20:29 – Jesus saith unto Thomas, because thou hast seen me, thou has believed: blessed are they that have not seen, and yet have believed.</a:t>
            </a:r>
          </a:p>
        </p:txBody>
      </p:sp>
    </p:spTree>
    <p:extLst>
      <p:ext uri="{BB962C8B-B14F-4D97-AF65-F5344CB8AC3E}">
        <p14:creationId xmlns:p14="http://schemas.microsoft.com/office/powerpoint/2010/main" val="2422056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C54E37-FE1D-D9B0-0C02-F8B370A9CE29}"/>
              </a:ext>
            </a:extLst>
          </p:cNvPr>
          <p:cNvSpPr>
            <a:spLocks noGrp="1"/>
          </p:cNvSpPr>
          <p:nvPr>
            <p:ph type="title"/>
          </p:nvPr>
        </p:nvSpPr>
        <p:spPr/>
        <p:txBody>
          <a:bodyPr/>
          <a:lstStyle/>
          <a:p>
            <a:pPr algn="ctr"/>
            <a:r>
              <a:rPr lang="en-US" dirty="0"/>
              <a:t>"Walk by </a:t>
            </a:r>
            <a:r>
              <a:rPr lang="en-US" dirty="0" smtClean="0"/>
              <a:t>Faith, </a:t>
            </a:r>
            <a:r>
              <a:rPr lang="en-US" dirty="0"/>
              <a:t>Not by Sight"</a:t>
            </a:r>
          </a:p>
        </p:txBody>
      </p:sp>
      <p:sp>
        <p:nvSpPr>
          <p:cNvPr id="3" name="Content Placeholder 2">
            <a:extLst>
              <a:ext uri="{FF2B5EF4-FFF2-40B4-BE49-F238E27FC236}">
                <a16:creationId xmlns="" xmlns:a16="http://schemas.microsoft.com/office/drawing/2014/main" id="{533E75A1-2DCC-FB83-EA09-C62ECFDC76DC}"/>
              </a:ext>
            </a:extLst>
          </p:cNvPr>
          <p:cNvSpPr>
            <a:spLocks noGrp="1"/>
          </p:cNvSpPr>
          <p:nvPr>
            <p:ph idx="1"/>
          </p:nvPr>
        </p:nvSpPr>
        <p:spPr/>
        <p:txBody>
          <a:bodyPr vert="horz" lIns="91440" tIns="45720" rIns="91440" bIns="45720" rtlCol="0" anchor="t">
            <a:normAutofit/>
          </a:bodyPr>
          <a:lstStyle/>
          <a:p>
            <a:pPr algn="just"/>
            <a:r>
              <a:rPr lang="en-US" dirty="0">
                <a:solidFill>
                  <a:srgbClr val="FFFFFF">
                    <a:alpha val="70000"/>
                  </a:srgbClr>
                </a:solidFill>
              </a:rPr>
              <a:t>1st Peter 1:8 – Whom having not seen, ye love; in whom, though now ye see him not, yet believing, ye rejoice with joy unspeakable and full of glory.</a:t>
            </a:r>
          </a:p>
          <a:p>
            <a:pPr algn="just"/>
            <a:r>
              <a:rPr lang="en-US" dirty="0">
                <a:solidFill>
                  <a:srgbClr val="FFFFFF">
                    <a:alpha val="70000"/>
                  </a:srgbClr>
                </a:solidFill>
              </a:rPr>
              <a:t>We see the same evidence that there is more truth than meet the eye. Though none us has physically seen God, we know that God is real. </a:t>
            </a:r>
          </a:p>
        </p:txBody>
      </p:sp>
    </p:spTree>
    <p:extLst>
      <p:ext uri="{BB962C8B-B14F-4D97-AF65-F5344CB8AC3E}">
        <p14:creationId xmlns:p14="http://schemas.microsoft.com/office/powerpoint/2010/main" val="194873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16A319-4B6F-DC73-F511-516E025D0C1F}"/>
              </a:ext>
            </a:extLst>
          </p:cNvPr>
          <p:cNvSpPr>
            <a:spLocks noGrp="1"/>
          </p:cNvSpPr>
          <p:nvPr>
            <p:ph type="title"/>
          </p:nvPr>
        </p:nvSpPr>
        <p:spPr/>
        <p:txBody>
          <a:bodyPr/>
          <a:lstStyle/>
          <a:p>
            <a:pPr algn="ctr"/>
            <a:r>
              <a:rPr lang="en-US" dirty="0"/>
              <a:t>Faith Without Works is Dead</a:t>
            </a:r>
          </a:p>
        </p:txBody>
      </p:sp>
      <p:sp>
        <p:nvSpPr>
          <p:cNvPr id="3" name="Content Placeholder 2">
            <a:extLst>
              <a:ext uri="{FF2B5EF4-FFF2-40B4-BE49-F238E27FC236}">
                <a16:creationId xmlns="" xmlns:a16="http://schemas.microsoft.com/office/drawing/2014/main" id="{1A57EABB-64C3-743B-A6A9-F67175B54CEA}"/>
              </a:ext>
            </a:extLst>
          </p:cNvPr>
          <p:cNvSpPr>
            <a:spLocks noGrp="1"/>
          </p:cNvSpPr>
          <p:nvPr>
            <p:ph idx="1"/>
          </p:nvPr>
        </p:nvSpPr>
        <p:spPr/>
        <p:txBody>
          <a:bodyPr vert="horz" lIns="91440" tIns="45720" rIns="91440" bIns="45720" rtlCol="0" anchor="t">
            <a:normAutofit lnSpcReduction="10000"/>
          </a:bodyPr>
          <a:lstStyle/>
          <a:p>
            <a:pPr algn="just"/>
            <a:r>
              <a:rPr lang="en-US" dirty="0">
                <a:solidFill>
                  <a:srgbClr val="FFFFFF">
                    <a:alpha val="70000"/>
                  </a:srgbClr>
                </a:solidFill>
              </a:rPr>
              <a:t>James 2:26 – For as the body without the spirit is dead, so faith without works is dead also.</a:t>
            </a:r>
          </a:p>
          <a:p>
            <a:pPr algn="just"/>
            <a:r>
              <a:rPr lang="en-US" dirty="0">
                <a:solidFill>
                  <a:srgbClr val="FFFFFF">
                    <a:alpha val="70000"/>
                  </a:srgbClr>
                </a:solidFill>
              </a:rPr>
              <a:t>James affirms that deeds (or actions) are the byproduct of a living faith. Works do not justify us or makes us righteous before God nor are they the means to salvation.</a:t>
            </a:r>
          </a:p>
          <a:p>
            <a:pPr algn="just"/>
            <a:r>
              <a:rPr lang="en-US" dirty="0">
                <a:solidFill>
                  <a:srgbClr val="FFFFFF">
                    <a:alpha val="70000"/>
                  </a:srgbClr>
                </a:solidFill>
              </a:rPr>
              <a:t>Rather, our deeds are the fruit that grows from one who is obedient to God's commands and transformed by His grace.</a:t>
            </a:r>
          </a:p>
        </p:txBody>
      </p:sp>
    </p:spTree>
    <p:extLst>
      <p:ext uri="{BB962C8B-B14F-4D97-AF65-F5344CB8AC3E}">
        <p14:creationId xmlns:p14="http://schemas.microsoft.com/office/powerpoint/2010/main" val="924943520"/>
      </p:ext>
    </p:extLst>
  </p:cSld>
  <p:clrMapOvr>
    <a:masterClrMapping/>
  </p:clrMapOvr>
</p:sld>
</file>

<file path=ppt/theme/theme1.xml><?xml version="1.0" encoding="utf-8"?>
<a:theme xmlns:a="http://schemas.openxmlformats.org/drawingml/2006/main" name="PebbleVTI">
  <a:themeElements>
    <a:clrScheme name="Blush 3">
      <a:dk1>
        <a:sysClr val="windowText" lastClr="000000"/>
      </a:dk1>
      <a:lt1>
        <a:sysClr val="window" lastClr="FFFFFF"/>
      </a:lt1>
      <a:dk2>
        <a:srgbClr val="B15E4E"/>
      </a:dk2>
      <a:lt2>
        <a:srgbClr val="FFFFFF"/>
      </a:lt2>
      <a:accent1>
        <a:srgbClr val="C5B096"/>
      </a:accent1>
      <a:accent2>
        <a:srgbClr val="ECA855"/>
      </a:accent2>
      <a:accent3>
        <a:srgbClr val="9BBFB0"/>
      </a:accent3>
      <a:accent4>
        <a:srgbClr val="A9AEA7"/>
      </a:accent4>
      <a:accent5>
        <a:srgbClr val="6A787C"/>
      </a:accent5>
      <a:accent6>
        <a:srgbClr val="3B4345"/>
      </a:accent6>
      <a:hlink>
        <a:srgbClr val="ECA855"/>
      </a:hlink>
      <a:folHlink>
        <a:srgbClr val="6A392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461</Words>
  <Application>Microsoft Office PowerPoint</Application>
  <PresentationFormat>Widescreen</PresentationFormat>
  <Paragraphs>50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Avenir Next LT Pro Light</vt:lpstr>
      <vt:lpstr>Sitka Subheading</vt:lpstr>
      <vt:lpstr>PebbleVTI</vt:lpstr>
      <vt:lpstr>What is Faith? Hebrews 11:1-3 Min. Cameron Foster</vt:lpstr>
      <vt:lpstr>Scripture Text Hebrews 11:1-3</vt:lpstr>
      <vt:lpstr>Jesus is the Source of Our Faith</vt:lpstr>
      <vt:lpstr>Jesus is our Source of Faith</vt:lpstr>
      <vt:lpstr>Jesus is the Source of Our Faith</vt:lpstr>
      <vt:lpstr>What is a profession of Faith? </vt:lpstr>
      <vt:lpstr>"Walk by Faith, Not by Sight"</vt:lpstr>
      <vt:lpstr>"Walk by Faith, Not by Sight"</vt:lpstr>
      <vt:lpstr>Faith Without Works is Dead</vt:lpstr>
      <vt:lpstr>Key Bible Verses About Faith</vt:lpstr>
      <vt:lpstr>Key Bible Verses about Faith</vt:lpstr>
      <vt:lpstr>Key Bible Verses about Faith</vt:lpstr>
      <vt:lpstr>Key Verses about Faith</vt:lpstr>
      <vt:lpstr>Key Bible Verses about Faith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Carole</dc:creator>
  <cp:lastModifiedBy>Carole Dillon</cp:lastModifiedBy>
  <cp:revision>86</cp:revision>
  <cp:lastPrinted>2024-05-01T15:06:06Z</cp:lastPrinted>
  <dcterms:created xsi:type="dcterms:W3CDTF">2024-04-29T17:23:08Z</dcterms:created>
  <dcterms:modified xsi:type="dcterms:W3CDTF">2024-05-01T15:06:19Z</dcterms:modified>
</cp:coreProperties>
</file>