
<file path=[Content_Types].xml><?xml version="1.0" encoding="utf-8"?>
<Types xmlns="http://schemas.openxmlformats.org/package/2006/content-types">
  <Default Extension="jpeg" ContentType="image/jpeg"/>
  <Default Extension="webp" ContentType="image/webp"/>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0" r:id="rId7"/>
    <p:sldId id="265" r:id="rId8"/>
    <p:sldId id="263" r:id="rId9"/>
    <p:sldId id="264"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4" d="100"/>
          <a:sy n="74"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1E4DE7-B122-16BB-C3C3-EBB9B63F45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5D30AA4-F2EF-6AA4-2652-C37A99B60E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F1035AD-8574-331B-E4F7-0948365301FC}"/>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5" name="Footer Placeholder 4">
            <a:extLst>
              <a:ext uri="{FF2B5EF4-FFF2-40B4-BE49-F238E27FC236}">
                <a16:creationId xmlns:a16="http://schemas.microsoft.com/office/drawing/2014/main" xmlns="" id="{ADD90D6F-3B09-550D-8032-294053AD89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ED9A112-469B-A3F2-7911-24DEA57935DF}"/>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2540958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E10C51-9B2D-672B-DBE7-5F0995C071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028FAAE-4D72-73F2-EF68-FCE0C33C67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BCC0695-4E51-3831-4FBA-DD9205BB5BE8}"/>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5" name="Footer Placeholder 4">
            <a:extLst>
              <a:ext uri="{FF2B5EF4-FFF2-40B4-BE49-F238E27FC236}">
                <a16:creationId xmlns:a16="http://schemas.microsoft.com/office/drawing/2014/main" xmlns="" id="{5DE9D498-34C2-74AA-09F9-9BD4C0637E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FB6A71D-4220-3C24-5C38-5B62D9004968}"/>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2499976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28685C6-8CB4-D870-7D92-EA01F12CBC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5E51357-E99B-0954-13C3-23A81E01CA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17CC53A-F459-C26B-EB89-EB7271B2D514}"/>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5" name="Footer Placeholder 4">
            <a:extLst>
              <a:ext uri="{FF2B5EF4-FFF2-40B4-BE49-F238E27FC236}">
                <a16:creationId xmlns:a16="http://schemas.microsoft.com/office/drawing/2014/main" xmlns="" id="{3E5F69EF-1385-1960-CF55-0E15726B5F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777A494-BF8D-8686-4A8E-D58C9AC00084}"/>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287319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083E43-F6DB-B0B9-23E7-4D7EFE0E6E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2378EEE-525A-08FA-9F54-EF76C5975B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B18C663-CB48-E12E-93EF-9767E8445C29}"/>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5" name="Footer Placeholder 4">
            <a:extLst>
              <a:ext uri="{FF2B5EF4-FFF2-40B4-BE49-F238E27FC236}">
                <a16:creationId xmlns:a16="http://schemas.microsoft.com/office/drawing/2014/main" xmlns="" id="{A4A66ABC-312B-B02C-7A54-852BCC328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05AFBB3-C768-FC97-7AB8-EFBE5DBA01B2}"/>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4112580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D026DC-8BE8-DEE1-E700-053646CFA2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E5D8964-CC5B-33F2-E551-BF347839ED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3ACC432-33C7-7E56-E0B9-29BFB2275C3C}"/>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5" name="Footer Placeholder 4">
            <a:extLst>
              <a:ext uri="{FF2B5EF4-FFF2-40B4-BE49-F238E27FC236}">
                <a16:creationId xmlns:a16="http://schemas.microsoft.com/office/drawing/2014/main" xmlns="" id="{B8D7AE4A-758D-979A-0C77-5C843238D1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F6FDC8F-AB93-66BB-B130-F27EA778A6C6}"/>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3445473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3CCD25-3E90-0B68-D098-51DBDF084C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00DAB0A-F9BE-54BF-8582-DF47DE11FD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A13D68E-E3D6-9807-B037-7AA206A851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6B9A02-F396-9BBB-E9D4-83D7DBC24396}"/>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6" name="Footer Placeholder 5">
            <a:extLst>
              <a:ext uri="{FF2B5EF4-FFF2-40B4-BE49-F238E27FC236}">
                <a16:creationId xmlns:a16="http://schemas.microsoft.com/office/drawing/2014/main" xmlns="" id="{46EF7246-2484-6F18-6E93-6E5C97E8D1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7BB9510-4795-2B46-6F79-E55B29E4E541}"/>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752691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0C56D7-AC7E-E233-5986-921EAAEB6C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3DD9C0F-7CC6-31C9-5839-9368596B32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714BB7E2-6459-5EA3-E133-3234D824B0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EA84284-295D-6D99-7EA6-52F96C2286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13007B9-EC1B-241B-C63E-32950EFEAA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1576F5D-54A2-FF8B-ACC5-B4581E9A2F5C}"/>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8" name="Footer Placeholder 7">
            <a:extLst>
              <a:ext uri="{FF2B5EF4-FFF2-40B4-BE49-F238E27FC236}">
                <a16:creationId xmlns:a16="http://schemas.microsoft.com/office/drawing/2014/main" xmlns="" id="{7CA44022-334D-DE6E-38E6-682539683A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3E4DCC5-E4DB-0D53-EBF0-7AB99588462C}"/>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3909621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DEFDC0-271A-5AFD-BE73-6B3B9F20F6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9AFD14B-9924-CFB1-BD26-05C97009F313}"/>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4" name="Footer Placeholder 3">
            <a:extLst>
              <a:ext uri="{FF2B5EF4-FFF2-40B4-BE49-F238E27FC236}">
                <a16:creationId xmlns:a16="http://schemas.microsoft.com/office/drawing/2014/main" xmlns="" id="{6C45A039-5402-0107-766B-3EA10FD021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7466339B-1293-BC43-F48A-AB08593801BD}"/>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4243414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81E5DB0-C3AD-FE2E-A2E6-B56E087A1E82}"/>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3" name="Footer Placeholder 2">
            <a:extLst>
              <a:ext uri="{FF2B5EF4-FFF2-40B4-BE49-F238E27FC236}">
                <a16:creationId xmlns:a16="http://schemas.microsoft.com/office/drawing/2014/main" xmlns="" id="{A58DCCDC-9440-1841-3DDF-4B85948A55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3CA5F8F-1BD1-9472-7D7F-DCD4CF31C224}"/>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4098489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34CD9F-4E8D-2E2D-0C5A-F82251019D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3860F111-E71E-568E-78A3-000FC6477C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A51F10C-46D0-B907-049F-AEAEE9601A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8202C5E-E9E1-8DB8-9235-199698F8E9FA}"/>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6" name="Footer Placeholder 5">
            <a:extLst>
              <a:ext uri="{FF2B5EF4-FFF2-40B4-BE49-F238E27FC236}">
                <a16:creationId xmlns:a16="http://schemas.microsoft.com/office/drawing/2014/main" xmlns="" id="{58438433-FBF3-041C-C3ED-398CC306F5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7F8B54C-DDF9-43A5-8F80-B10DBC11FBB5}"/>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95161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4843F5-D901-F020-121A-B42AC4715F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FFB86B1-A816-AF38-C718-AF927FED9B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F6C24A14-FE5B-F65D-D154-E6509B7F0E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8D085E4-854F-986A-AFB2-281B74A6B7DE}"/>
              </a:ext>
            </a:extLst>
          </p:cNvPr>
          <p:cNvSpPr>
            <a:spLocks noGrp="1"/>
          </p:cNvSpPr>
          <p:nvPr>
            <p:ph type="dt" sz="half" idx="10"/>
          </p:nvPr>
        </p:nvSpPr>
        <p:spPr/>
        <p:txBody>
          <a:bodyPr/>
          <a:lstStyle/>
          <a:p>
            <a:fld id="{0DF9D691-3D02-4966-AEAF-21CF81B6B6AF}" type="datetimeFigureOut">
              <a:rPr lang="en-US" smtClean="0"/>
              <a:t>7/9/2024</a:t>
            </a:fld>
            <a:endParaRPr lang="en-US"/>
          </a:p>
        </p:txBody>
      </p:sp>
      <p:sp>
        <p:nvSpPr>
          <p:cNvPr id="6" name="Footer Placeholder 5">
            <a:extLst>
              <a:ext uri="{FF2B5EF4-FFF2-40B4-BE49-F238E27FC236}">
                <a16:creationId xmlns:a16="http://schemas.microsoft.com/office/drawing/2014/main" xmlns="" id="{5E38F628-89F8-E6D8-B0FB-BFEA297B3F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D0BEFAD-0088-E4CD-13B4-76E1398D35C6}"/>
              </a:ext>
            </a:extLst>
          </p:cNvPr>
          <p:cNvSpPr>
            <a:spLocks noGrp="1"/>
          </p:cNvSpPr>
          <p:nvPr>
            <p:ph type="sldNum" sz="quarter" idx="12"/>
          </p:nvPr>
        </p:nvSpPr>
        <p:spPr/>
        <p:txBody>
          <a:bodyPr/>
          <a:lstStyle/>
          <a:p>
            <a:fld id="{A251D5D3-90F5-4120-9616-98B465DB17F2}" type="slidenum">
              <a:rPr lang="en-US" smtClean="0"/>
              <a:t>‹#›</a:t>
            </a:fld>
            <a:endParaRPr lang="en-US"/>
          </a:p>
        </p:txBody>
      </p:sp>
    </p:spTree>
    <p:extLst>
      <p:ext uri="{BB962C8B-B14F-4D97-AF65-F5344CB8AC3E}">
        <p14:creationId xmlns:p14="http://schemas.microsoft.com/office/powerpoint/2010/main" val="136959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BB6AB4F-1D1F-D355-65D0-CB904302A6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A626C39A-C6DC-C8B5-B4E1-80E5ADD796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83EC737-BF45-A4EA-A776-11D87372B1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9D691-3D02-4966-AEAF-21CF81B6B6AF}" type="datetimeFigureOut">
              <a:rPr lang="en-US" smtClean="0"/>
              <a:t>7/9/2024</a:t>
            </a:fld>
            <a:endParaRPr lang="en-US"/>
          </a:p>
        </p:txBody>
      </p:sp>
      <p:sp>
        <p:nvSpPr>
          <p:cNvPr id="5" name="Footer Placeholder 4">
            <a:extLst>
              <a:ext uri="{FF2B5EF4-FFF2-40B4-BE49-F238E27FC236}">
                <a16:creationId xmlns:a16="http://schemas.microsoft.com/office/drawing/2014/main" xmlns="" id="{0403BC61-3561-0BD5-8D4F-C87E9BA294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6EC2552-C7B1-B5EF-7C01-6A9AEC62E7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51D5D3-90F5-4120-9616-98B465DB17F2}" type="slidenum">
              <a:rPr lang="en-US" smtClean="0"/>
              <a:t>‹#›</a:t>
            </a:fld>
            <a:endParaRPr lang="en-US"/>
          </a:p>
        </p:txBody>
      </p:sp>
    </p:spTree>
    <p:extLst>
      <p:ext uri="{BB962C8B-B14F-4D97-AF65-F5344CB8AC3E}">
        <p14:creationId xmlns:p14="http://schemas.microsoft.com/office/powerpoint/2010/main" val="2613055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web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FED4F7F9-F37A-1F77-EF2B-2E29D0C8AC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420"/>
            <a:ext cx="12191999" cy="6852579"/>
          </a:xfrm>
          <a:prstGeom prst="rect">
            <a:avLst/>
          </a:prstGeom>
        </p:spPr>
      </p:pic>
    </p:spTree>
    <p:extLst>
      <p:ext uri="{BB962C8B-B14F-4D97-AF65-F5344CB8AC3E}">
        <p14:creationId xmlns:p14="http://schemas.microsoft.com/office/powerpoint/2010/main" val="3657558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97D2637-3A88-35A2-B10A-7E4C5FA76736}"/>
              </a:ext>
            </a:extLst>
          </p:cNvPr>
          <p:cNvSpPr txBox="1"/>
          <p:nvPr/>
        </p:nvSpPr>
        <p:spPr>
          <a:xfrm>
            <a:off x="245097" y="94268"/>
            <a:ext cx="11528981" cy="7448193"/>
          </a:xfrm>
          <a:prstGeom prst="rect">
            <a:avLst/>
          </a:prstGeom>
          <a:noFill/>
        </p:spPr>
        <p:txBody>
          <a:bodyPr wrap="square" rtlCol="0">
            <a:spAutoFit/>
          </a:bodyPr>
          <a:lstStyle/>
          <a:p>
            <a:r>
              <a:rPr lang="en-US" sz="2000" dirty="0"/>
              <a:t>Family –</a:t>
            </a:r>
            <a:r>
              <a:rPr lang="en-US" sz="2000" dirty="0">
                <a:solidFill>
                  <a:srgbClr val="7030A0"/>
                </a:solidFill>
              </a:rPr>
              <a:t> </a:t>
            </a:r>
            <a:r>
              <a:rPr lang="en-US" sz="2000" b="1" dirty="0">
                <a:solidFill>
                  <a:srgbClr val="7030A0"/>
                </a:solidFill>
              </a:rPr>
              <a:t>Grace</a:t>
            </a:r>
            <a:r>
              <a:rPr lang="en-US" sz="2000" dirty="0">
                <a:solidFill>
                  <a:srgbClr val="7030A0"/>
                </a:solidFill>
              </a:rPr>
              <a:t>  </a:t>
            </a:r>
            <a:r>
              <a:rPr lang="en-US" sz="2000" dirty="0"/>
              <a:t>is a word we can focus on for an eternity, but we are going to take a bite out of the study of </a:t>
            </a:r>
            <a:r>
              <a:rPr lang="en-US" sz="2000" b="1" dirty="0">
                <a:solidFill>
                  <a:srgbClr val="7030A0"/>
                </a:solidFill>
              </a:rPr>
              <a:t>Grace</a:t>
            </a:r>
            <a:r>
              <a:rPr lang="en-US" sz="2000" dirty="0"/>
              <a:t>, so we don’t miss it as we grow in Christ.</a:t>
            </a:r>
          </a:p>
          <a:p>
            <a:endParaRPr lang="en-US" sz="2000" dirty="0"/>
          </a:p>
          <a:p>
            <a:r>
              <a:rPr lang="en-US" sz="2000" dirty="0"/>
              <a:t>We all have a lot going on and there is a lot going on around us ……</a:t>
            </a:r>
          </a:p>
          <a:p>
            <a:endParaRPr lang="en-US" sz="2000" dirty="0"/>
          </a:p>
          <a:p>
            <a:r>
              <a:rPr lang="en-US" sz="2000" dirty="0"/>
              <a:t>Sickness </a:t>
            </a:r>
          </a:p>
          <a:p>
            <a:r>
              <a:rPr lang="en-US" sz="2000" dirty="0"/>
              <a:t>Family Issues</a:t>
            </a:r>
          </a:p>
          <a:p>
            <a:r>
              <a:rPr lang="en-US" sz="2000" dirty="0"/>
              <a:t>Finances </a:t>
            </a:r>
          </a:p>
          <a:p>
            <a:r>
              <a:rPr lang="en-US" sz="2000" dirty="0"/>
              <a:t>Marriage issues </a:t>
            </a:r>
          </a:p>
          <a:p>
            <a:r>
              <a:rPr lang="en-US" sz="2000" dirty="0"/>
              <a:t>Bereavement</a:t>
            </a:r>
          </a:p>
          <a:p>
            <a:r>
              <a:rPr lang="en-US" sz="2000" dirty="0"/>
              <a:t>Job</a:t>
            </a:r>
          </a:p>
          <a:p>
            <a:r>
              <a:rPr lang="en-US" sz="2000" dirty="0"/>
              <a:t>Hate</a:t>
            </a:r>
          </a:p>
          <a:p>
            <a:r>
              <a:rPr lang="en-US" sz="2000" dirty="0"/>
              <a:t>Lies</a:t>
            </a:r>
          </a:p>
          <a:p>
            <a:r>
              <a:rPr lang="en-US" sz="2000" dirty="0"/>
              <a:t>Politics </a:t>
            </a:r>
          </a:p>
          <a:p>
            <a:r>
              <a:rPr lang="en-US" sz="2000" dirty="0"/>
              <a:t>Wars</a:t>
            </a:r>
          </a:p>
          <a:p>
            <a:r>
              <a:rPr lang="en-US" sz="2000" dirty="0"/>
              <a:t>Violence</a:t>
            </a:r>
          </a:p>
          <a:p>
            <a:r>
              <a:rPr lang="en-US" sz="2000" dirty="0"/>
              <a:t> </a:t>
            </a:r>
            <a:r>
              <a:rPr lang="en-US" sz="2000" dirty="0" err="1"/>
              <a:t>etc</a:t>
            </a:r>
            <a:r>
              <a:rPr lang="en-US" sz="2000" dirty="0"/>
              <a:t> </a:t>
            </a:r>
            <a:r>
              <a:rPr lang="en-US" sz="2000" dirty="0" err="1"/>
              <a:t>etc</a:t>
            </a:r>
            <a:r>
              <a:rPr lang="en-US" sz="2000" dirty="0"/>
              <a:t>….</a:t>
            </a:r>
          </a:p>
          <a:p>
            <a:endParaRPr lang="en-US" sz="2000" dirty="0"/>
          </a:p>
          <a:p>
            <a:r>
              <a:rPr lang="en-US" sz="2000" dirty="0"/>
              <a:t>We can sometimes let our circumstances drown out or cloud our understanding of  GOD’s promises. We can sometimes try to use a human solution in place of  Holy Spirit ( Biblical promises). We must remember that we have a relationship with Jesus Christ…..  </a:t>
            </a:r>
            <a:r>
              <a:rPr lang="en-US" sz="2000" b="1" dirty="0">
                <a:solidFill>
                  <a:srgbClr val="00B050"/>
                </a:solidFill>
              </a:rPr>
              <a:t>Lamentations 3:21-24</a:t>
            </a:r>
          </a:p>
          <a:p>
            <a:endParaRPr lang="en-US" sz="2000" dirty="0"/>
          </a:p>
          <a:p>
            <a:endParaRPr lang="en-US" sz="2000" dirty="0"/>
          </a:p>
          <a:p>
            <a:endParaRPr lang="en-US" dirty="0"/>
          </a:p>
        </p:txBody>
      </p:sp>
    </p:spTree>
    <p:extLst>
      <p:ext uri="{BB962C8B-B14F-4D97-AF65-F5344CB8AC3E}">
        <p14:creationId xmlns:p14="http://schemas.microsoft.com/office/powerpoint/2010/main" val="2803119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433BACA-853C-C66A-1E86-BD57DDFC471E}"/>
              </a:ext>
            </a:extLst>
          </p:cNvPr>
          <p:cNvSpPr txBox="1"/>
          <p:nvPr/>
        </p:nvSpPr>
        <p:spPr>
          <a:xfrm>
            <a:off x="490194" y="65988"/>
            <a:ext cx="11111060" cy="7095217"/>
          </a:xfrm>
          <a:prstGeom prst="rect">
            <a:avLst/>
          </a:prstGeom>
          <a:noFill/>
        </p:spPr>
        <p:txBody>
          <a:bodyPr wrap="square" rtlCol="0">
            <a:spAutoFit/>
          </a:bodyPr>
          <a:lstStyle/>
          <a:p>
            <a:r>
              <a:rPr lang="en-US" sz="2000" dirty="0"/>
              <a:t>Sometimes its easy to under value what we do not see – GOD’s </a:t>
            </a:r>
            <a:r>
              <a:rPr lang="en-US" sz="2000" b="1" dirty="0">
                <a:solidFill>
                  <a:srgbClr val="7030A0"/>
                </a:solidFill>
              </a:rPr>
              <a:t>Grace </a:t>
            </a:r>
            <a:r>
              <a:rPr lang="en-US" sz="2000" dirty="0"/>
              <a:t>is always there …….</a:t>
            </a:r>
          </a:p>
          <a:p>
            <a:endParaRPr lang="en-US" sz="2000" dirty="0"/>
          </a:p>
          <a:p>
            <a:r>
              <a:rPr lang="en-US" sz="2000" dirty="0"/>
              <a:t>We are all challenged in so many different </a:t>
            </a:r>
            <a:r>
              <a:rPr lang="en-US" sz="2000" dirty="0" smtClean="0"/>
              <a:t>ways, family, </a:t>
            </a:r>
            <a:r>
              <a:rPr lang="en-US" sz="2000" dirty="0"/>
              <a:t>and it seems that </a:t>
            </a:r>
            <a:r>
              <a:rPr lang="en-US" sz="2000" dirty="0" smtClean="0"/>
              <a:t>worldliness (idolatry</a:t>
            </a:r>
            <a:r>
              <a:rPr lang="en-US" sz="2000" dirty="0"/>
              <a:t>) is </a:t>
            </a:r>
            <a:r>
              <a:rPr lang="en-US" sz="2000" dirty="0" smtClean="0"/>
              <a:t>pre-eminent</a:t>
            </a:r>
            <a:r>
              <a:rPr lang="en-US" sz="2000" dirty="0"/>
              <a:t>……</a:t>
            </a:r>
            <a:r>
              <a:rPr lang="en-US" sz="2000" b="1" dirty="0"/>
              <a:t>Galatians 6:8-9</a:t>
            </a:r>
          </a:p>
          <a:p>
            <a:endParaRPr lang="en-US" sz="2000" dirty="0"/>
          </a:p>
          <a:p>
            <a:r>
              <a:rPr lang="en-US" sz="2000" b="1" dirty="0">
                <a:solidFill>
                  <a:srgbClr val="00B050"/>
                </a:solidFill>
              </a:rPr>
              <a:t>We must keep the main </a:t>
            </a:r>
            <a:r>
              <a:rPr lang="en-US" sz="2000" b="1" dirty="0" smtClean="0">
                <a:solidFill>
                  <a:srgbClr val="00B050"/>
                </a:solidFill>
              </a:rPr>
              <a:t>thing </a:t>
            </a:r>
            <a:r>
              <a:rPr lang="en-US" sz="2000" b="1" dirty="0">
                <a:solidFill>
                  <a:srgbClr val="00B050"/>
                </a:solidFill>
              </a:rPr>
              <a:t>the main thing, </a:t>
            </a:r>
            <a:r>
              <a:rPr lang="en-US" sz="2000" dirty="0" smtClean="0"/>
              <a:t>through </a:t>
            </a:r>
            <a:r>
              <a:rPr lang="en-US" sz="2000" dirty="0"/>
              <a:t>our </a:t>
            </a:r>
            <a:r>
              <a:rPr lang="en-US" sz="2000" dirty="0" smtClean="0"/>
              <a:t>challenges, </a:t>
            </a:r>
            <a:r>
              <a:rPr lang="en-US" sz="2000" dirty="0"/>
              <a:t>mental thoughts, tough spaces in life and even in this ridiculous political environment we are eroding into………</a:t>
            </a:r>
          </a:p>
          <a:p>
            <a:endParaRPr lang="en-US" sz="2000" dirty="0"/>
          </a:p>
          <a:p>
            <a:r>
              <a:rPr lang="en-US" sz="2000" dirty="0"/>
              <a:t>Stay focused on the </a:t>
            </a:r>
            <a:r>
              <a:rPr lang="en-US" sz="2000" dirty="0" smtClean="0"/>
              <a:t>Word </a:t>
            </a:r>
            <a:r>
              <a:rPr lang="en-US" sz="2000" dirty="0"/>
              <a:t>of GOD.  Satan has a plan </a:t>
            </a:r>
            <a:r>
              <a:rPr lang="en-US" sz="2000" b="1" dirty="0" smtClean="0"/>
              <a:t>(1st </a:t>
            </a:r>
            <a:r>
              <a:rPr lang="en-US" sz="2000" b="1" dirty="0"/>
              <a:t>Peter </a:t>
            </a:r>
            <a:r>
              <a:rPr lang="en-US" sz="2000" b="1" dirty="0" smtClean="0"/>
              <a:t>5:8)</a:t>
            </a:r>
            <a:r>
              <a:rPr lang="en-US" sz="2000" dirty="0" smtClean="0"/>
              <a:t> </a:t>
            </a:r>
            <a:r>
              <a:rPr lang="en-US" sz="2000" dirty="0"/>
              <a:t>but GOD has the ultimate plan </a:t>
            </a:r>
            <a:r>
              <a:rPr lang="en-US" sz="2000" b="1" u="sng" dirty="0"/>
              <a:t>John 10:10. </a:t>
            </a:r>
          </a:p>
          <a:p>
            <a:endParaRPr lang="en-US" sz="2000" b="1" u="sng" dirty="0"/>
          </a:p>
          <a:p>
            <a:r>
              <a:rPr lang="en-US" sz="2000" b="1" u="sng" dirty="0"/>
              <a:t>Don’t be </a:t>
            </a:r>
            <a:r>
              <a:rPr lang="en-US" sz="2000" b="1" u="sng" dirty="0" smtClean="0"/>
              <a:t>surprised – </a:t>
            </a:r>
            <a:r>
              <a:rPr lang="en-US" sz="2000" b="1" u="sng" dirty="0"/>
              <a:t>2</a:t>
            </a:r>
            <a:r>
              <a:rPr lang="en-US" sz="2000" b="1" u="sng" baseline="30000" dirty="0"/>
              <a:t>nd</a:t>
            </a:r>
            <a:r>
              <a:rPr lang="en-US" sz="2000" b="1" u="sng" dirty="0"/>
              <a:t> Peter 4:12 -13</a:t>
            </a:r>
          </a:p>
          <a:p>
            <a:endParaRPr lang="en-US" sz="2000" b="1" u="sng" dirty="0"/>
          </a:p>
          <a:p>
            <a:r>
              <a:rPr lang="en-US" sz="2000" b="1" dirty="0"/>
              <a:t>     The things GOD allows us to go through are to </a:t>
            </a:r>
            <a:r>
              <a:rPr lang="en-US" sz="2000" b="1" dirty="0" smtClean="0"/>
              <a:t>His </a:t>
            </a:r>
            <a:r>
              <a:rPr lang="en-US" sz="2000" b="1" dirty="0"/>
              <a:t>Glory and your growth</a:t>
            </a:r>
          </a:p>
          <a:p>
            <a:r>
              <a:rPr lang="en-US" sz="2000" dirty="0"/>
              <a:t>      </a:t>
            </a:r>
            <a:endParaRPr lang="en-US" sz="2000" dirty="0">
              <a:solidFill>
                <a:schemeClr val="accent2"/>
              </a:solidFill>
            </a:endParaRPr>
          </a:p>
          <a:p>
            <a:r>
              <a:rPr lang="en-US" sz="2000" b="1" i="1" u="sng" dirty="0">
                <a:solidFill>
                  <a:srgbClr val="002060"/>
                </a:solidFill>
              </a:rPr>
              <a:t> </a:t>
            </a:r>
            <a:r>
              <a:rPr lang="en-US" sz="2800" b="1" i="1" u="sng" dirty="0">
                <a:solidFill>
                  <a:srgbClr val="002060"/>
                </a:solidFill>
              </a:rPr>
              <a:t>We want to focus on 2  Concepts…….</a:t>
            </a:r>
          </a:p>
          <a:p>
            <a:endParaRPr lang="en-US" sz="2400" dirty="0"/>
          </a:p>
          <a:p>
            <a:pPr marL="342900" indent="-342900">
              <a:buFont typeface="Wingdings" panose="05000000000000000000" pitchFamily="2" charset="2"/>
              <a:buChar char="Ø"/>
            </a:pPr>
            <a:r>
              <a:rPr lang="en-US" sz="2000" dirty="0"/>
              <a:t> </a:t>
            </a:r>
            <a:r>
              <a:rPr lang="en-US" sz="2000" u="sng" dirty="0"/>
              <a:t> When GOD says “NO” - Understand his Grace is sufficient in dark times…..  2</a:t>
            </a:r>
            <a:r>
              <a:rPr lang="en-US" sz="2000" u="sng" baseline="30000" dirty="0"/>
              <a:t>nd</a:t>
            </a:r>
            <a:r>
              <a:rPr lang="en-US" sz="2000" u="sng" dirty="0"/>
              <a:t> Corinthians 12:9</a:t>
            </a:r>
          </a:p>
          <a:p>
            <a:pPr marL="342900" indent="-342900">
              <a:buFont typeface="Wingdings" panose="05000000000000000000" pitchFamily="2" charset="2"/>
              <a:buChar char="Ø"/>
            </a:pPr>
            <a:endParaRPr lang="en-US" sz="2000" u="sng" dirty="0"/>
          </a:p>
          <a:p>
            <a:pPr marL="342900" indent="-342900">
              <a:buFont typeface="Wingdings" panose="05000000000000000000" pitchFamily="2" charset="2"/>
              <a:buChar char="Ø"/>
            </a:pPr>
            <a:r>
              <a:rPr lang="en-US" sz="2000" dirty="0"/>
              <a:t> </a:t>
            </a:r>
            <a:r>
              <a:rPr lang="en-US" sz="2000" u="sng" dirty="0"/>
              <a:t> Continue to grow in it …….  2nd Peter 3 :18</a:t>
            </a:r>
          </a:p>
          <a:p>
            <a:endParaRPr lang="en-US" sz="2000" u="sng" dirty="0"/>
          </a:p>
          <a:p>
            <a:r>
              <a:rPr lang="en-US" sz="2000" dirty="0"/>
              <a:t>	</a:t>
            </a:r>
          </a:p>
        </p:txBody>
      </p:sp>
      <p:pic>
        <p:nvPicPr>
          <p:cNvPr id="6" name="Picture 5">
            <a:extLst>
              <a:ext uri="{FF2B5EF4-FFF2-40B4-BE49-F238E27FC236}">
                <a16:creationId xmlns:a16="http://schemas.microsoft.com/office/drawing/2014/main" xmlns="" id="{74B68361-80D8-2421-FB96-5A6D94B945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16099" y="2968921"/>
            <a:ext cx="2680353" cy="1786901"/>
          </a:xfrm>
          <a:prstGeom prst="rect">
            <a:avLst/>
          </a:prstGeom>
        </p:spPr>
      </p:pic>
    </p:spTree>
    <p:extLst>
      <p:ext uri="{BB962C8B-B14F-4D97-AF65-F5344CB8AC3E}">
        <p14:creationId xmlns:p14="http://schemas.microsoft.com/office/powerpoint/2010/main" val="204740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7702267-250A-C675-BE4E-2C1898F24450}"/>
              </a:ext>
            </a:extLst>
          </p:cNvPr>
          <p:cNvSpPr txBox="1"/>
          <p:nvPr/>
        </p:nvSpPr>
        <p:spPr>
          <a:xfrm>
            <a:off x="301658" y="-94268"/>
            <a:ext cx="11236751" cy="7017306"/>
          </a:xfrm>
          <a:prstGeom prst="rect">
            <a:avLst/>
          </a:prstGeom>
          <a:noFill/>
        </p:spPr>
        <p:txBody>
          <a:bodyPr wrap="square" rtlCol="0">
            <a:spAutoFit/>
          </a:bodyPr>
          <a:lstStyle/>
          <a:p>
            <a:r>
              <a:rPr lang="en-US" sz="2800" b="1" u="sng" dirty="0">
                <a:solidFill>
                  <a:srgbClr val="7030A0"/>
                </a:solidFill>
              </a:rPr>
              <a:t>Grace</a:t>
            </a:r>
            <a:r>
              <a:rPr lang="en-US" sz="2000" b="1" u="sng" dirty="0"/>
              <a:t> </a:t>
            </a:r>
          </a:p>
          <a:p>
            <a:r>
              <a:rPr lang="en-US" sz="2000" dirty="0"/>
              <a:t>	</a:t>
            </a:r>
            <a:r>
              <a:rPr lang="en-US" sz="2000" b="1" dirty="0">
                <a:solidFill>
                  <a:srgbClr val="7030A0"/>
                </a:solidFill>
              </a:rPr>
              <a:t>Grace</a:t>
            </a:r>
            <a:r>
              <a:rPr lang="en-US" sz="2000" dirty="0"/>
              <a:t> is through which Salvation is </a:t>
            </a:r>
            <a:r>
              <a:rPr lang="en-US" sz="2000" dirty="0" smtClean="0"/>
              <a:t>accomplished. </a:t>
            </a:r>
            <a:r>
              <a:rPr lang="en-US" sz="2000" dirty="0"/>
              <a:t>Ephesians 2: 8-9…….John 1:16-17</a:t>
            </a:r>
          </a:p>
          <a:p>
            <a:endParaRPr lang="en-US" sz="2000" dirty="0"/>
          </a:p>
          <a:p>
            <a:r>
              <a:rPr lang="en-US" sz="2000" b="1" u="sng" dirty="0"/>
              <a:t>Romans 11:6</a:t>
            </a:r>
          </a:p>
          <a:p>
            <a:pPr marL="342900" indent="-342900">
              <a:buFont typeface="Wingdings" panose="05000000000000000000" pitchFamily="2" charset="2"/>
              <a:buChar char="q"/>
            </a:pPr>
            <a:r>
              <a:rPr lang="en-US" sz="2000" dirty="0"/>
              <a:t>Unmerited Favor </a:t>
            </a:r>
          </a:p>
          <a:p>
            <a:endParaRPr lang="en-US" sz="2000" dirty="0"/>
          </a:p>
          <a:p>
            <a:pPr marL="342900" indent="-342900">
              <a:buFont typeface="Wingdings" panose="05000000000000000000" pitchFamily="2" charset="2"/>
              <a:buChar char="q"/>
            </a:pPr>
            <a:r>
              <a:rPr lang="en-US" sz="2000" dirty="0"/>
              <a:t>Expression of GOD’s goodness towards the undeserving</a:t>
            </a:r>
          </a:p>
          <a:p>
            <a:pPr marL="342900" indent="-342900">
              <a:buFont typeface="Wingdings" panose="05000000000000000000" pitchFamily="2" charset="2"/>
              <a:buChar char="q"/>
            </a:pPr>
            <a:endParaRPr lang="en-US" sz="2000" dirty="0"/>
          </a:p>
          <a:p>
            <a:pPr marL="342900" indent="-342900">
              <a:buFont typeface="Wingdings" panose="05000000000000000000" pitchFamily="2" charset="2"/>
              <a:buChar char="q"/>
            </a:pPr>
            <a:r>
              <a:rPr lang="en-US" sz="2000" dirty="0"/>
              <a:t>The inexhaustible supply of GOD’s goodness in doing for us what we cannot do for ourselves</a:t>
            </a:r>
          </a:p>
          <a:p>
            <a:pPr marL="342900" indent="-342900">
              <a:buFont typeface="Wingdings" panose="05000000000000000000" pitchFamily="2" charset="2"/>
              <a:buChar char="q"/>
            </a:pPr>
            <a:endParaRPr lang="en-US" sz="2000" dirty="0"/>
          </a:p>
          <a:p>
            <a:pPr marL="342900" indent="-342900">
              <a:buFont typeface="Wingdings" panose="05000000000000000000" pitchFamily="2" charset="2"/>
              <a:buChar char="q"/>
            </a:pPr>
            <a:r>
              <a:rPr lang="en-US" sz="2000" dirty="0"/>
              <a:t>All </a:t>
            </a:r>
            <a:r>
              <a:rPr lang="en-US" sz="2000" dirty="0" smtClean="0"/>
              <a:t>that </a:t>
            </a:r>
            <a:r>
              <a:rPr lang="en-US" sz="2000" dirty="0"/>
              <a:t>GOD is free to do for us independent of us</a:t>
            </a:r>
          </a:p>
          <a:p>
            <a:endParaRPr lang="en-US" sz="2000" u="sng" dirty="0"/>
          </a:p>
          <a:p>
            <a:r>
              <a:rPr lang="en-US" sz="2400" b="1" u="sng" dirty="0">
                <a:solidFill>
                  <a:srgbClr val="7030A0"/>
                </a:solidFill>
              </a:rPr>
              <a:t>Why do we need Grace?? ???I         It was really bad news for the Human race </a:t>
            </a:r>
            <a:endParaRPr lang="en-US" sz="2400" b="1" u="sng" dirty="0">
              <a:solidFill>
                <a:schemeClr val="accent4"/>
              </a:solidFill>
            </a:endParaRPr>
          </a:p>
          <a:p>
            <a:endParaRPr lang="en-US" sz="2000" dirty="0">
              <a:solidFill>
                <a:schemeClr val="accent4"/>
              </a:solidFill>
            </a:endParaRPr>
          </a:p>
          <a:p>
            <a:r>
              <a:rPr lang="en-US" sz="2000" dirty="0"/>
              <a:t>	</a:t>
            </a:r>
            <a:r>
              <a:rPr lang="en-US" sz="2000" b="1" dirty="0">
                <a:solidFill>
                  <a:srgbClr val="FF0000"/>
                </a:solidFill>
              </a:rPr>
              <a:t>Romans 3:23 – The penalty for sin is  - </a:t>
            </a:r>
            <a:r>
              <a:rPr lang="en-US" sz="2000" b="1" dirty="0" smtClean="0">
                <a:solidFill>
                  <a:srgbClr val="FF0000"/>
                </a:solidFill>
              </a:rPr>
              <a:t>Death, Justice, </a:t>
            </a:r>
            <a:r>
              <a:rPr lang="en-US" sz="2000" b="1" dirty="0">
                <a:solidFill>
                  <a:srgbClr val="FF0000"/>
                </a:solidFill>
              </a:rPr>
              <a:t>Wrath</a:t>
            </a:r>
          </a:p>
          <a:p>
            <a:r>
              <a:rPr lang="en-US" sz="2000" dirty="0"/>
              <a:t>	</a:t>
            </a:r>
            <a:r>
              <a:rPr lang="en-US" sz="2000" b="1" dirty="0">
                <a:solidFill>
                  <a:srgbClr val="FF0000"/>
                </a:solidFill>
              </a:rPr>
              <a:t>Ephesians 2:5 – We were dead</a:t>
            </a:r>
          </a:p>
          <a:p>
            <a:endParaRPr lang="en-US" sz="2000" b="1" dirty="0">
              <a:solidFill>
                <a:srgbClr val="FF0000"/>
              </a:solidFill>
            </a:endParaRPr>
          </a:p>
          <a:p>
            <a:r>
              <a:rPr lang="en-US" sz="2000" b="1" dirty="0">
                <a:solidFill>
                  <a:srgbClr val="00B050"/>
                </a:solidFill>
              </a:rPr>
              <a:t>	Ephesians 2:4 - GOD is rich in Mercy and Love  </a:t>
            </a:r>
          </a:p>
          <a:p>
            <a:r>
              <a:rPr lang="en-US" sz="2000" b="1" dirty="0">
                <a:solidFill>
                  <a:srgbClr val="00B050"/>
                </a:solidFill>
              </a:rPr>
              <a:t>		V4 – “But GOD “</a:t>
            </a:r>
          </a:p>
          <a:p>
            <a:endParaRPr lang="en-US" sz="2000" dirty="0"/>
          </a:p>
          <a:p>
            <a:r>
              <a:rPr lang="en-US" sz="2000" dirty="0"/>
              <a:t>	</a:t>
            </a:r>
            <a:r>
              <a:rPr lang="en-US" sz="2000" b="1" dirty="0">
                <a:solidFill>
                  <a:srgbClr val="00B050"/>
                </a:solidFill>
              </a:rPr>
              <a:t>John 3:16 – the </a:t>
            </a:r>
            <a:r>
              <a:rPr lang="en-US" sz="2000" b="1" dirty="0" smtClean="0">
                <a:solidFill>
                  <a:srgbClr val="00B050"/>
                </a:solidFill>
              </a:rPr>
              <a:t>“so </a:t>
            </a:r>
            <a:r>
              <a:rPr lang="en-US" sz="2000" b="1" dirty="0">
                <a:solidFill>
                  <a:srgbClr val="00B050"/>
                </a:solidFill>
              </a:rPr>
              <a:t>love”</a:t>
            </a:r>
          </a:p>
          <a:p>
            <a:endParaRPr lang="en-US" dirty="0"/>
          </a:p>
        </p:txBody>
      </p:sp>
      <p:pic>
        <p:nvPicPr>
          <p:cNvPr id="7" name="Picture 6">
            <a:extLst>
              <a:ext uri="{FF2B5EF4-FFF2-40B4-BE49-F238E27FC236}">
                <a16:creationId xmlns:a16="http://schemas.microsoft.com/office/drawing/2014/main" xmlns="" id="{2D63462C-3B5F-BA1A-2A55-9895C5AE5F3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9816" y="3454924"/>
            <a:ext cx="830344" cy="830344"/>
          </a:xfrm>
          <a:prstGeom prst="rect">
            <a:avLst/>
          </a:prstGeom>
        </p:spPr>
      </p:pic>
      <p:pic>
        <p:nvPicPr>
          <p:cNvPr id="3" name="Picture 2">
            <a:extLst>
              <a:ext uri="{FF2B5EF4-FFF2-40B4-BE49-F238E27FC236}">
                <a16:creationId xmlns:a16="http://schemas.microsoft.com/office/drawing/2014/main" xmlns="" id="{631E732C-2FBA-A76A-6FDB-E76EC27CFE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8317" y="4102997"/>
            <a:ext cx="3513489" cy="2646594"/>
          </a:xfrm>
          <a:prstGeom prst="rect">
            <a:avLst/>
          </a:prstGeom>
        </p:spPr>
      </p:pic>
    </p:spTree>
    <p:extLst>
      <p:ext uri="{BB962C8B-B14F-4D97-AF65-F5344CB8AC3E}">
        <p14:creationId xmlns:p14="http://schemas.microsoft.com/office/powerpoint/2010/main" val="545967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F5EB429-C1D4-9402-75FF-557A5C20E01D}"/>
              </a:ext>
            </a:extLst>
          </p:cNvPr>
          <p:cNvSpPr txBox="1"/>
          <p:nvPr/>
        </p:nvSpPr>
        <p:spPr>
          <a:xfrm>
            <a:off x="472911" y="355600"/>
            <a:ext cx="11246177" cy="9787295"/>
          </a:xfrm>
          <a:prstGeom prst="rect">
            <a:avLst/>
          </a:prstGeom>
          <a:noFill/>
        </p:spPr>
        <p:txBody>
          <a:bodyPr wrap="square" rtlCol="0">
            <a:spAutoFit/>
          </a:bodyPr>
          <a:lstStyle/>
          <a:p>
            <a:r>
              <a:rPr lang="en-US" sz="2000" dirty="0" smtClean="0"/>
              <a:t>Reminder, </a:t>
            </a:r>
            <a:r>
              <a:rPr lang="en-US" sz="2000" dirty="0"/>
              <a:t>t</a:t>
            </a:r>
            <a:r>
              <a:rPr lang="en-US" sz="2000" dirty="0" smtClean="0"/>
              <a:t>he </a:t>
            </a:r>
            <a:r>
              <a:rPr lang="en-US" sz="2000" dirty="0"/>
              <a:t>Law is just like a </a:t>
            </a:r>
            <a:r>
              <a:rPr lang="en-US" sz="2000" dirty="0" smtClean="0"/>
              <a:t>mirror; </a:t>
            </a:r>
            <a:r>
              <a:rPr lang="en-US" sz="2000" dirty="0"/>
              <a:t>it points out sin to us.  It cannot </a:t>
            </a:r>
            <a:r>
              <a:rPr lang="en-US" sz="2000" dirty="0" smtClean="0"/>
              <a:t>save </a:t>
            </a:r>
            <a:r>
              <a:rPr lang="en-US" sz="2000" dirty="0"/>
              <a:t>us but </a:t>
            </a:r>
            <a:r>
              <a:rPr lang="en-US" sz="2000" dirty="0" smtClean="0"/>
              <a:t>it lets </a:t>
            </a:r>
            <a:r>
              <a:rPr lang="en-US" sz="2000" dirty="0"/>
              <a:t>us know we deserve the penalty of sin.   </a:t>
            </a:r>
            <a:r>
              <a:rPr lang="en-US" sz="2000" b="1" u="sng" dirty="0"/>
              <a:t>Romans 3:20</a:t>
            </a:r>
          </a:p>
          <a:p>
            <a:endParaRPr lang="en-US" sz="2000" dirty="0"/>
          </a:p>
          <a:p>
            <a:r>
              <a:rPr lang="en-US" sz="2000" dirty="0"/>
              <a:t>Sometimes we promote as good old Christian folk - unbelievers to be saved  by Grace but let’s be changed by the law – Ouch – Ouch </a:t>
            </a:r>
          </a:p>
          <a:p>
            <a:r>
              <a:rPr lang="en-US" sz="2000" dirty="0"/>
              <a:t>                                                                                                                </a:t>
            </a:r>
            <a:endParaRPr lang="en-US" sz="2000" b="1" dirty="0">
              <a:solidFill>
                <a:srgbClr val="7030A0"/>
              </a:solidFill>
            </a:endParaRPr>
          </a:p>
          <a:p>
            <a:r>
              <a:rPr lang="en-US" sz="2400" b="1" i="1" u="sng" dirty="0"/>
              <a:t>So how did GOD resolve the problem???????</a:t>
            </a:r>
            <a:endParaRPr lang="en-US" sz="2400" b="1" i="1" u="sng" dirty="0">
              <a:solidFill>
                <a:schemeClr val="accent4"/>
              </a:solidFill>
            </a:endParaRPr>
          </a:p>
          <a:p>
            <a:r>
              <a:rPr lang="en-US" sz="2800" b="1" dirty="0">
                <a:solidFill>
                  <a:srgbClr val="7030A0"/>
                </a:solidFill>
              </a:rPr>
              <a:t>                                                                          GRACE</a:t>
            </a:r>
          </a:p>
          <a:p>
            <a:endParaRPr lang="en-US" sz="2000" dirty="0"/>
          </a:p>
          <a:p>
            <a:endParaRPr lang="en-US" sz="2000" dirty="0"/>
          </a:p>
          <a:p>
            <a:r>
              <a:rPr lang="en-US" sz="2000" dirty="0"/>
              <a:t>		</a:t>
            </a:r>
            <a:r>
              <a:rPr lang="en-US" sz="2000" b="1" dirty="0">
                <a:solidFill>
                  <a:srgbClr val="FF0000"/>
                </a:solidFill>
              </a:rPr>
              <a:t>D</a:t>
            </a:r>
            <a:r>
              <a:rPr lang="en-US" b="1" dirty="0">
                <a:solidFill>
                  <a:srgbClr val="FF0000"/>
                </a:solidFill>
              </a:rPr>
              <a:t>eath</a:t>
            </a:r>
            <a:endParaRPr lang="en-US" sz="3600" b="1" dirty="0">
              <a:solidFill>
                <a:srgbClr val="7030A0"/>
              </a:solidFill>
            </a:endParaRPr>
          </a:p>
          <a:p>
            <a:endParaRPr lang="en-US" b="1" dirty="0">
              <a:solidFill>
                <a:srgbClr val="FF0000"/>
              </a:solidFill>
            </a:endParaRPr>
          </a:p>
          <a:p>
            <a:r>
              <a:rPr lang="en-US" b="1" dirty="0">
                <a:solidFill>
                  <a:srgbClr val="FF0000"/>
                </a:solidFill>
              </a:rPr>
              <a:t>	</a:t>
            </a:r>
            <a:r>
              <a:rPr lang="en-US" sz="1800" b="1" dirty="0">
                <a:solidFill>
                  <a:srgbClr val="7030A0"/>
                </a:solidFill>
              </a:rPr>
              <a:t>                 </a:t>
            </a:r>
            <a:r>
              <a:rPr lang="en-US" sz="1800" b="1" dirty="0">
                <a:solidFill>
                  <a:srgbClr val="FF0000"/>
                </a:solidFill>
              </a:rPr>
              <a:t>Justice</a:t>
            </a:r>
            <a:r>
              <a:rPr lang="en-US" sz="1800" b="1" dirty="0">
                <a:solidFill>
                  <a:srgbClr val="7030A0"/>
                </a:solidFill>
              </a:rPr>
              <a:t>                                                                                                             </a:t>
            </a:r>
            <a:r>
              <a:rPr lang="en-US" sz="2800" b="1" dirty="0">
                <a:solidFill>
                  <a:srgbClr val="7030A0"/>
                </a:solidFill>
              </a:rPr>
              <a:t>LOVE  &amp; MERCY </a:t>
            </a:r>
            <a:r>
              <a:rPr lang="en-US" sz="2400" b="1" dirty="0">
                <a:solidFill>
                  <a:srgbClr val="FF0000"/>
                </a:solidFill>
              </a:rPr>
              <a:t>	         	</a:t>
            </a:r>
          </a:p>
          <a:p>
            <a:r>
              <a:rPr lang="en-US" sz="1800" dirty="0">
                <a:solidFill>
                  <a:srgbClr val="00B050"/>
                </a:solidFill>
              </a:rPr>
              <a:t>                                                                                                                                                                </a:t>
            </a:r>
            <a:r>
              <a:rPr lang="en-US" sz="2800" b="1" dirty="0">
                <a:solidFill>
                  <a:srgbClr val="00B050"/>
                </a:solidFill>
              </a:rPr>
              <a:t>Romans 6:14  </a:t>
            </a:r>
          </a:p>
          <a:p>
            <a:endParaRPr lang="en-US" b="1" dirty="0">
              <a:solidFill>
                <a:srgbClr val="FF0000"/>
              </a:solidFill>
            </a:endParaRPr>
          </a:p>
          <a:p>
            <a:r>
              <a:rPr lang="en-US" b="1" dirty="0">
                <a:solidFill>
                  <a:srgbClr val="FF0000"/>
                </a:solidFill>
              </a:rPr>
              <a:t>		Wrath                                                                                                         </a:t>
            </a:r>
            <a:r>
              <a:rPr lang="en-US" dirty="0"/>
              <a:t>	</a:t>
            </a:r>
          </a:p>
          <a:p>
            <a:endParaRPr lang="en-US" sz="3200" dirty="0">
              <a:solidFill>
                <a:srgbClr val="00B050"/>
              </a:solidFill>
            </a:endParaRPr>
          </a:p>
          <a:p>
            <a:r>
              <a:rPr lang="en-US" sz="3200" dirty="0"/>
              <a:t>But remember Galatians 6:7-8….</a:t>
            </a:r>
          </a:p>
          <a:p>
            <a:endParaRPr lang="en-US" sz="3200" dirty="0">
              <a:solidFill>
                <a:srgbClr val="00B050"/>
              </a:solidFill>
            </a:endParaRPr>
          </a:p>
          <a:p>
            <a:endParaRPr lang="en-US" sz="3200" dirty="0"/>
          </a:p>
          <a:p>
            <a:endParaRPr lang="en-US" sz="3200" dirty="0"/>
          </a:p>
          <a:p>
            <a:endParaRPr lang="en-US" dirty="0"/>
          </a:p>
          <a:p>
            <a:endParaRPr lang="en-US" dirty="0"/>
          </a:p>
          <a:p>
            <a:endParaRPr lang="en-US" dirty="0"/>
          </a:p>
          <a:p>
            <a:endParaRPr lang="en-US" dirty="0"/>
          </a:p>
          <a:p>
            <a:endParaRPr lang="en-US" dirty="0"/>
          </a:p>
          <a:p>
            <a:r>
              <a:rPr lang="en-US" dirty="0"/>
              <a:t> </a:t>
            </a:r>
          </a:p>
        </p:txBody>
      </p:sp>
      <p:pic>
        <p:nvPicPr>
          <p:cNvPr id="4" name="Picture 3">
            <a:extLst>
              <a:ext uri="{FF2B5EF4-FFF2-40B4-BE49-F238E27FC236}">
                <a16:creationId xmlns:a16="http://schemas.microsoft.com/office/drawing/2014/main" xmlns="" id="{5EBE2EFC-399A-6A66-C005-3AE501E84D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8203" y="2939748"/>
            <a:ext cx="2440148" cy="3693318"/>
          </a:xfrm>
          <a:prstGeom prst="rect">
            <a:avLst/>
          </a:prstGeom>
        </p:spPr>
      </p:pic>
      <p:sp>
        <p:nvSpPr>
          <p:cNvPr id="5" name="Arrow: Left 4">
            <a:extLst>
              <a:ext uri="{FF2B5EF4-FFF2-40B4-BE49-F238E27FC236}">
                <a16:creationId xmlns:a16="http://schemas.microsoft.com/office/drawing/2014/main" xmlns="" id="{F8E9F93A-09A1-F938-AA89-0E3581801208}"/>
              </a:ext>
            </a:extLst>
          </p:cNvPr>
          <p:cNvSpPr/>
          <p:nvPr/>
        </p:nvSpPr>
        <p:spPr>
          <a:xfrm>
            <a:off x="4441371" y="3930825"/>
            <a:ext cx="978408" cy="484632"/>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Left 5">
            <a:extLst>
              <a:ext uri="{FF2B5EF4-FFF2-40B4-BE49-F238E27FC236}">
                <a16:creationId xmlns:a16="http://schemas.microsoft.com/office/drawing/2014/main" xmlns="" id="{167F6A45-DA26-71EF-19E3-59E4563F75A9}"/>
              </a:ext>
            </a:extLst>
          </p:cNvPr>
          <p:cNvSpPr/>
          <p:nvPr/>
        </p:nvSpPr>
        <p:spPr>
          <a:xfrm>
            <a:off x="3124044" y="3946065"/>
            <a:ext cx="978408" cy="484632"/>
          </a:xfrm>
          <a:prstGeom prst="lef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xmlns="" id="{0942A846-0522-A54B-5273-4061761B3CE3}"/>
              </a:ext>
            </a:extLst>
          </p:cNvPr>
          <p:cNvSpPr txBox="1"/>
          <p:nvPr/>
        </p:nvSpPr>
        <p:spPr>
          <a:xfrm>
            <a:off x="6023728" y="2620652"/>
            <a:ext cx="5231410" cy="3581184"/>
          </a:xfrm>
          <a:prstGeom prst="rect">
            <a:avLst/>
          </a:prstGeom>
          <a:noFill/>
          <a:ln w="149225">
            <a:solidFill>
              <a:srgbClr val="7030A0"/>
            </a:solidFill>
          </a:ln>
        </p:spPr>
        <p:txBody>
          <a:bodyPr wrap="square" rtlCol="0">
            <a:spAutoFit/>
          </a:bodyPr>
          <a:lstStyle/>
          <a:p>
            <a:endParaRPr lang="en-US" dirty="0"/>
          </a:p>
        </p:txBody>
      </p:sp>
      <p:sp>
        <p:nvSpPr>
          <p:cNvPr id="12" name="Arrow: Left 11">
            <a:extLst>
              <a:ext uri="{FF2B5EF4-FFF2-40B4-BE49-F238E27FC236}">
                <a16:creationId xmlns:a16="http://schemas.microsoft.com/office/drawing/2014/main" xmlns="" id="{AD7715A1-226C-F642-4256-188AD8390288}"/>
              </a:ext>
            </a:extLst>
          </p:cNvPr>
          <p:cNvSpPr/>
          <p:nvPr/>
        </p:nvSpPr>
        <p:spPr>
          <a:xfrm>
            <a:off x="335280" y="355600"/>
            <a:ext cx="50800" cy="81280"/>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Left 12">
            <a:extLst>
              <a:ext uri="{FF2B5EF4-FFF2-40B4-BE49-F238E27FC236}">
                <a16:creationId xmlns:a16="http://schemas.microsoft.com/office/drawing/2014/main" xmlns="" id="{D6B84AC7-E369-DFAF-1E30-45E5E8AF173E}"/>
              </a:ext>
            </a:extLst>
          </p:cNvPr>
          <p:cNvSpPr/>
          <p:nvPr/>
        </p:nvSpPr>
        <p:spPr>
          <a:xfrm>
            <a:off x="7456052" y="4071332"/>
            <a:ext cx="729552" cy="501920"/>
          </a:xfrm>
          <a:prstGeom prst="left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xmlns="" id="{8780D709-600E-EEAC-DAD9-69A1D5C7FBAE}"/>
              </a:ext>
            </a:extLst>
          </p:cNvPr>
          <p:cNvSpPr/>
          <p:nvPr/>
        </p:nvSpPr>
        <p:spPr>
          <a:xfrm>
            <a:off x="6682272" y="2990391"/>
            <a:ext cx="484632" cy="335280"/>
          </a:xfrm>
          <a:prstGeom prst="downArrow">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759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7E0742E-5D66-2189-C262-5E7EE1DE5279}"/>
              </a:ext>
            </a:extLst>
          </p:cNvPr>
          <p:cNvSpPr txBox="1"/>
          <p:nvPr/>
        </p:nvSpPr>
        <p:spPr>
          <a:xfrm>
            <a:off x="601745" y="684659"/>
            <a:ext cx="11214754" cy="6227346"/>
          </a:xfrm>
          <a:prstGeom prst="rect">
            <a:avLst/>
          </a:prstGeom>
          <a:noFill/>
        </p:spPr>
        <p:txBody>
          <a:bodyPr wrap="square" rtlCol="0">
            <a:spAutoFit/>
          </a:bodyPr>
          <a:lstStyle/>
          <a:p>
            <a:r>
              <a:rPr lang="en-US" sz="3600" b="1" i="1" u="sng" dirty="0"/>
              <a:t>2</a:t>
            </a:r>
            <a:r>
              <a:rPr lang="en-US" sz="3600" b="1" i="1" u="sng" baseline="30000" dirty="0"/>
              <a:t>nd</a:t>
            </a:r>
            <a:r>
              <a:rPr lang="en-US" sz="3600" b="1" i="1" u="sng" dirty="0"/>
              <a:t> Corinthians 12:9 </a:t>
            </a:r>
            <a:endParaRPr lang="en-US" sz="3600" b="1" i="1" u="sng" dirty="0">
              <a:solidFill>
                <a:srgbClr val="002060"/>
              </a:solidFill>
            </a:endParaRPr>
          </a:p>
          <a:p>
            <a:r>
              <a:rPr lang="en-US" sz="3600" b="1" i="1" u="sng" dirty="0">
                <a:solidFill>
                  <a:srgbClr val="002060"/>
                </a:solidFill>
              </a:rPr>
              <a:t>When GOD says “No” -</a:t>
            </a:r>
            <a:r>
              <a:rPr lang="en-US" sz="3600" b="1" i="1" u="sng" dirty="0">
                <a:solidFill>
                  <a:srgbClr val="7030A0"/>
                </a:solidFill>
              </a:rPr>
              <a:t>Grace</a:t>
            </a:r>
            <a:r>
              <a:rPr lang="en-US" sz="3600" b="1" i="1" u="sng" dirty="0">
                <a:solidFill>
                  <a:srgbClr val="002060"/>
                </a:solidFill>
              </a:rPr>
              <a:t> </a:t>
            </a:r>
            <a:r>
              <a:rPr lang="en-US" sz="3600" b="1" i="1" u="sng" dirty="0"/>
              <a:t>is enough in </a:t>
            </a:r>
            <a:r>
              <a:rPr lang="en-US" sz="3600" b="1" i="1" u="sng" dirty="0">
                <a:solidFill>
                  <a:srgbClr val="FF0000"/>
                </a:solidFill>
              </a:rPr>
              <a:t>dark times</a:t>
            </a:r>
          </a:p>
          <a:p>
            <a:endParaRPr lang="en-US" sz="3600" dirty="0"/>
          </a:p>
          <a:p>
            <a:r>
              <a:rPr lang="en-US" sz="2000" u="sng" dirty="0"/>
              <a:t>Excerpt from Mr. and Mrs. Marriage Devotional July 8</a:t>
            </a:r>
            <a:r>
              <a:rPr lang="en-US" sz="2000" u="sng" baseline="30000" dirty="0"/>
              <a:t>th</a:t>
            </a:r>
          </a:p>
          <a:p>
            <a:endParaRPr lang="en-US" sz="2000" baseline="30000" dirty="0"/>
          </a:p>
          <a:p>
            <a:r>
              <a:rPr lang="en-US" sz="2800" baseline="30000" dirty="0"/>
              <a:t>“Our Gift of Salvation does not mean the elimination </a:t>
            </a:r>
            <a:r>
              <a:rPr lang="en-US" sz="2800" baseline="30000" dirty="0" smtClean="0"/>
              <a:t>of </a:t>
            </a:r>
            <a:r>
              <a:rPr lang="en-US" sz="2800" baseline="30000" dirty="0"/>
              <a:t>pain.  In this life we are guaranteed to experience troubles. We will face hardships and many will face persecution. This is not an indication of lack of love or care from GOD. On the contrary, we are sharing in the suffering of Christ, just as we will share in his eternal Glory, GOD has made us co-heirs of </a:t>
            </a:r>
            <a:r>
              <a:rPr lang="en-US" sz="2800" baseline="30000" dirty="0" smtClean="0"/>
              <a:t>His </a:t>
            </a:r>
            <a:r>
              <a:rPr lang="en-US" sz="2800" baseline="30000" dirty="0"/>
              <a:t>kingdom with Christ Jesus and that means that we each have our own cross to bear. It is by </a:t>
            </a:r>
            <a:r>
              <a:rPr lang="en-US" sz="2800" baseline="30000" dirty="0" smtClean="0"/>
              <a:t>His </a:t>
            </a:r>
            <a:r>
              <a:rPr lang="en-US" sz="2800" baseline="30000" dirty="0"/>
              <a:t>kindness that we have been called to shine the light of Jesus in the </a:t>
            </a:r>
            <a:r>
              <a:rPr lang="en-US" sz="2800" baseline="30000" dirty="0" smtClean="0"/>
              <a:t>darkness; </a:t>
            </a:r>
            <a:r>
              <a:rPr lang="en-US" sz="2800" baseline="30000" dirty="0"/>
              <a:t>and with the darkness comes deep depravity.</a:t>
            </a:r>
          </a:p>
          <a:p>
            <a:r>
              <a:rPr lang="en-US" sz="2800" baseline="30000" dirty="0"/>
              <a:t>Corruption and wickedness should not intimidate us or silence our message because we have a promise from GOD that </a:t>
            </a:r>
            <a:r>
              <a:rPr lang="en-US" sz="2800" baseline="30000" dirty="0" smtClean="0"/>
              <a:t>He </a:t>
            </a:r>
            <a:r>
              <a:rPr lang="en-US" sz="2800" baseline="30000" dirty="0"/>
              <a:t>will always uphold us. When our lives are over, we will be invited into the eternal glory reserved for us because of GOD’s great kindness. One day all of our pain and suffering will be </a:t>
            </a:r>
            <a:r>
              <a:rPr lang="en-US" sz="2800" baseline="30000" dirty="0" smtClean="0"/>
              <a:t>over; </a:t>
            </a:r>
            <a:r>
              <a:rPr lang="en-US" sz="2800" baseline="30000" dirty="0"/>
              <a:t>but until that day </a:t>
            </a:r>
            <a:r>
              <a:rPr lang="en-US" sz="2800" baseline="30000" dirty="0" smtClean="0"/>
              <a:t>comes, we </a:t>
            </a:r>
            <a:r>
              <a:rPr lang="en-US" sz="2800" baseline="30000" dirty="0"/>
              <a:t>press on because of our connection with Jesus.”   </a:t>
            </a:r>
          </a:p>
          <a:p>
            <a:endParaRPr lang="en-US" sz="2800" baseline="30000" dirty="0"/>
          </a:p>
          <a:p>
            <a:r>
              <a:rPr lang="en-US" sz="3200" b="1" u="sng" baseline="30000" dirty="0">
                <a:solidFill>
                  <a:srgbClr val="7030A0"/>
                </a:solidFill>
              </a:rPr>
              <a:t>Philippians 3: 14 -15</a:t>
            </a:r>
            <a:r>
              <a:rPr lang="en-US" sz="3200" b="1" u="sng" dirty="0">
                <a:solidFill>
                  <a:srgbClr val="7030A0"/>
                </a:solidFill>
              </a:rPr>
              <a:t>  </a:t>
            </a:r>
          </a:p>
          <a:p>
            <a:endParaRPr lang="en-US" sz="2000" b="1" i="1" dirty="0">
              <a:solidFill>
                <a:schemeClr val="accent6">
                  <a:lumMod val="75000"/>
                </a:schemeClr>
              </a:solidFill>
            </a:endParaRPr>
          </a:p>
        </p:txBody>
      </p:sp>
    </p:spTree>
    <p:extLst>
      <p:ext uri="{BB962C8B-B14F-4D97-AF65-F5344CB8AC3E}">
        <p14:creationId xmlns:p14="http://schemas.microsoft.com/office/powerpoint/2010/main" val="221129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8D75405-CE02-7D92-121A-672AED819B01}"/>
              </a:ext>
            </a:extLst>
          </p:cNvPr>
          <p:cNvSpPr txBox="1"/>
          <p:nvPr/>
        </p:nvSpPr>
        <p:spPr>
          <a:xfrm>
            <a:off x="490194" y="0"/>
            <a:ext cx="11246178" cy="7641162"/>
          </a:xfrm>
          <a:prstGeom prst="rect">
            <a:avLst/>
          </a:prstGeom>
          <a:noFill/>
        </p:spPr>
        <p:txBody>
          <a:bodyPr wrap="square" rtlCol="0">
            <a:spAutoFit/>
          </a:bodyPr>
          <a:lstStyle/>
          <a:p>
            <a:r>
              <a:rPr lang="en-US" sz="2400" dirty="0"/>
              <a:t>Paul prayed 3 times for his </a:t>
            </a:r>
            <a:r>
              <a:rPr lang="en-US" sz="2400" dirty="0" smtClean="0"/>
              <a:t>thorn (</a:t>
            </a:r>
            <a:r>
              <a:rPr lang="en-US" sz="2400" dirty="0"/>
              <a:t>we are not told what it is) to be removed </a:t>
            </a:r>
          </a:p>
          <a:p>
            <a:r>
              <a:rPr lang="en-US" sz="2400" dirty="0"/>
              <a:t> </a:t>
            </a:r>
          </a:p>
          <a:p>
            <a:r>
              <a:rPr lang="en-US" sz="2400" dirty="0"/>
              <a:t>“My Grace is sufficient for thee , for </a:t>
            </a:r>
            <a:r>
              <a:rPr lang="en-US" sz="2400" dirty="0" smtClean="0"/>
              <a:t> my </a:t>
            </a:r>
            <a:r>
              <a:rPr lang="en-US" sz="2400" dirty="0"/>
              <a:t>Strength is made perfect in your </a:t>
            </a:r>
            <a:r>
              <a:rPr lang="en-US" sz="2400" dirty="0" smtClean="0"/>
              <a:t>weakness.” </a:t>
            </a:r>
            <a:r>
              <a:rPr lang="en-US" sz="2400" dirty="0"/>
              <a:t>Most gladly therefore will I rather </a:t>
            </a:r>
            <a:r>
              <a:rPr lang="en-US" sz="2400" b="1" dirty="0">
                <a:solidFill>
                  <a:schemeClr val="accent6">
                    <a:lumMod val="75000"/>
                  </a:schemeClr>
                </a:solidFill>
              </a:rPr>
              <a:t>glory</a:t>
            </a:r>
            <a:r>
              <a:rPr lang="en-US" sz="2400" dirty="0"/>
              <a:t> in my infirmities that the power Christ may rest upon me.</a:t>
            </a:r>
          </a:p>
          <a:p>
            <a:endParaRPr lang="en-US" sz="2400" dirty="0"/>
          </a:p>
          <a:p>
            <a:endParaRPr lang="en-US" sz="2400" b="1" i="1" u="sng" dirty="0"/>
          </a:p>
          <a:p>
            <a:r>
              <a:rPr lang="en-US" sz="2400" b="1" i="1" u="sng" dirty="0"/>
              <a:t>How do we handle our Dark </a:t>
            </a:r>
            <a:r>
              <a:rPr lang="en-US" sz="2400" b="1" i="1" u="sng" dirty="0" smtClean="0"/>
              <a:t>Times? </a:t>
            </a:r>
            <a:r>
              <a:rPr lang="en-US" sz="2400" dirty="0"/>
              <a:t>– How do we lean on GOD and be aware of </a:t>
            </a:r>
            <a:r>
              <a:rPr lang="en-US" sz="2400" dirty="0"/>
              <a:t>H</a:t>
            </a:r>
            <a:r>
              <a:rPr lang="en-US" sz="2400" dirty="0" smtClean="0"/>
              <a:t>is </a:t>
            </a:r>
            <a:r>
              <a:rPr lang="en-US" sz="2400" dirty="0"/>
              <a:t>Grace. It is in these times that we may tend to back up, instead of going forward…… </a:t>
            </a:r>
          </a:p>
          <a:p>
            <a:endParaRPr lang="en-US" sz="2400" dirty="0"/>
          </a:p>
          <a:p>
            <a:r>
              <a:rPr lang="en-US" sz="2400" dirty="0"/>
              <a:t>Depending on the situation: </a:t>
            </a:r>
          </a:p>
          <a:p>
            <a:r>
              <a:rPr lang="en-US" sz="2400" dirty="0"/>
              <a:t>	Shock</a:t>
            </a:r>
          </a:p>
          <a:p>
            <a:r>
              <a:rPr lang="en-US" sz="2400" dirty="0"/>
              <a:t>	Disappointment</a:t>
            </a:r>
          </a:p>
          <a:p>
            <a:r>
              <a:rPr lang="en-US" sz="2400" dirty="0"/>
              <a:t>	Envy</a:t>
            </a:r>
          </a:p>
          <a:p>
            <a:r>
              <a:rPr lang="en-US" sz="2400" dirty="0"/>
              <a:t>	Anger</a:t>
            </a:r>
          </a:p>
          <a:p>
            <a:r>
              <a:rPr lang="en-US" sz="2400" dirty="0"/>
              <a:t>	Stubbornness</a:t>
            </a:r>
          </a:p>
          <a:p>
            <a:r>
              <a:rPr lang="en-US" sz="2400" dirty="0"/>
              <a:t>	Depression</a:t>
            </a:r>
          </a:p>
          <a:p>
            <a:r>
              <a:rPr lang="en-US" sz="2400" dirty="0"/>
              <a:t>	Fear </a:t>
            </a:r>
            <a:r>
              <a:rPr lang="en-US" sz="2400" dirty="0" err="1"/>
              <a:t>etc</a:t>
            </a:r>
            <a:r>
              <a:rPr lang="en-US" sz="2400" dirty="0"/>
              <a:t>…….</a:t>
            </a:r>
            <a:r>
              <a:rPr lang="en-US" sz="2400" dirty="0" err="1"/>
              <a:t>etc</a:t>
            </a:r>
            <a:r>
              <a:rPr lang="en-US" sz="2400" dirty="0"/>
              <a:t>……</a:t>
            </a:r>
            <a:r>
              <a:rPr lang="en-US" sz="2400" dirty="0" err="1"/>
              <a:t>etc</a:t>
            </a:r>
            <a:r>
              <a:rPr lang="en-US" sz="2400" dirty="0"/>
              <a:t>…</a:t>
            </a:r>
          </a:p>
          <a:p>
            <a:endParaRPr lang="en-US" sz="2400" dirty="0"/>
          </a:p>
          <a:p>
            <a:endParaRPr lang="en-US" dirty="0"/>
          </a:p>
        </p:txBody>
      </p:sp>
    </p:spTree>
    <p:extLst>
      <p:ext uri="{BB962C8B-B14F-4D97-AF65-F5344CB8AC3E}">
        <p14:creationId xmlns:p14="http://schemas.microsoft.com/office/powerpoint/2010/main" val="1821927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038BCD5-7F2F-C243-4B41-83195F988C39}"/>
              </a:ext>
            </a:extLst>
          </p:cNvPr>
          <p:cNvSpPr txBox="1"/>
          <p:nvPr/>
        </p:nvSpPr>
        <p:spPr>
          <a:xfrm>
            <a:off x="461913" y="386498"/>
            <a:ext cx="11444140" cy="6617196"/>
          </a:xfrm>
          <a:prstGeom prst="rect">
            <a:avLst/>
          </a:prstGeom>
          <a:noFill/>
        </p:spPr>
        <p:txBody>
          <a:bodyPr wrap="square">
            <a:spAutoFit/>
          </a:bodyPr>
          <a:lstStyle/>
          <a:p>
            <a:r>
              <a:rPr lang="en-US" sz="2800" b="1" i="1" dirty="0">
                <a:solidFill>
                  <a:schemeClr val="accent6">
                    <a:lumMod val="75000"/>
                  </a:schemeClr>
                </a:solidFill>
              </a:rPr>
              <a:t>Glory – Greek word – </a:t>
            </a:r>
            <a:r>
              <a:rPr lang="en-US" sz="2800" b="1" i="1" dirty="0" err="1">
                <a:solidFill>
                  <a:schemeClr val="accent6">
                    <a:lumMod val="75000"/>
                  </a:schemeClr>
                </a:solidFill>
              </a:rPr>
              <a:t>kauchao’mai</a:t>
            </a:r>
            <a:r>
              <a:rPr lang="en-US" sz="2800" b="1" i="1" dirty="0">
                <a:solidFill>
                  <a:schemeClr val="accent6">
                    <a:lumMod val="75000"/>
                  </a:schemeClr>
                </a:solidFill>
              </a:rPr>
              <a:t> – pray to GOD, rejoice </a:t>
            </a:r>
          </a:p>
          <a:p>
            <a:r>
              <a:rPr lang="en-US" sz="2800" b="1" i="1" dirty="0">
                <a:solidFill>
                  <a:schemeClr val="accent6">
                    <a:lumMod val="75000"/>
                  </a:schemeClr>
                </a:solidFill>
              </a:rPr>
              <a:t> </a:t>
            </a:r>
          </a:p>
          <a:p>
            <a:r>
              <a:rPr lang="en-US" sz="2800" b="1" i="1" dirty="0">
                <a:solidFill>
                  <a:srgbClr val="002060"/>
                </a:solidFill>
              </a:rPr>
              <a:t>1. </a:t>
            </a:r>
            <a:r>
              <a:rPr lang="en-US" sz="2800" b="1" i="1" u="sng" dirty="0">
                <a:solidFill>
                  <a:srgbClr val="002060"/>
                </a:solidFill>
              </a:rPr>
              <a:t>It Should bring forth Praise………..</a:t>
            </a:r>
          </a:p>
          <a:p>
            <a:r>
              <a:rPr lang="en-US" sz="2000" dirty="0"/>
              <a:t>	</a:t>
            </a:r>
            <a:r>
              <a:rPr lang="en-US" sz="2000" b="1" i="1" u="sng" dirty="0">
                <a:solidFill>
                  <a:schemeClr val="accent1"/>
                </a:solidFill>
              </a:rPr>
              <a:t>Praise </a:t>
            </a:r>
            <a:r>
              <a:rPr lang="en-US" sz="2000" b="1" i="1" u="sng" dirty="0" smtClean="0">
                <a:solidFill>
                  <a:schemeClr val="accent1"/>
                </a:solidFill>
              </a:rPr>
              <a:t>Him </a:t>
            </a:r>
            <a:r>
              <a:rPr lang="en-US" sz="2000" dirty="0"/>
              <a:t>-  Sunday we sang the song “ Praise is what I do”</a:t>
            </a:r>
          </a:p>
          <a:p>
            <a:r>
              <a:rPr lang="en-US" sz="2000" dirty="0"/>
              <a:t> </a:t>
            </a:r>
          </a:p>
          <a:p>
            <a:pPr marL="342900" indent="-342900">
              <a:buFont typeface="Arial" panose="020B0604020202020204" pitchFamily="34" charset="0"/>
              <a:buChar char="•"/>
            </a:pPr>
            <a:r>
              <a:rPr lang="en-US" sz="2000" dirty="0"/>
              <a:t>When I want to get close to you</a:t>
            </a:r>
          </a:p>
          <a:p>
            <a:pPr marL="342900" indent="-342900">
              <a:buFont typeface="Arial" panose="020B0604020202020204" pitchFamily="34" charset="0"/>
              <a:buChar char="•"/>
            </a:pPr>
            <a:r>
              <a:rPr lang="en-US" sz="2000" dirty="0"/>
              <a:t>During the good and the bad</a:t>
            </a:r>
          </a:p>
          <a:p>
            <a:pPr marL="342900" indent="-342900">
              <a:buFont typeface="Arial" panose="020B0604020202020204" pitchFamily="34" charset="0"/>
              <a:buChar char="•"/>
            </a:pPr>
            <a:r>
              <a:rPr lang="en-US" sz="2000" dirty="0"/>
              <a:t>During the happy or sad </a:t>
            </a:r>
          </a:p>
          <a:p>
            <a:pPr marL="342900" indent="-342900">
              <a:buFont typeface="Arial" panose="020B0604020202020204" pitchFamily="34" charset="0"/>
              <a:buChar char="•"/>
            </a:pPr>
            <a:r>
              <a:rPr lang="en-US" sz="2000" dirty="0"/>
              <a:t>Praise is what I do</a:t>
            </a:r>
          </a:p>
          <a:p>
            <a:pPr marL="342900" indent="-342900">
              <a:buFont typeface="Arial" panose="020B0604020202020204" pitchFamily="34" charset="0"/>
              <a:buChar char="•"/>
            </a:pPr>
            <a:r>
              <a:rPr lang="en-US" sz="2000" dirty="0"/>
              <a:t>In all I go </a:t>
            </a:r>
            <a:r>
              <a:rPr lang="en-US" sz="2000" dirty="0" smtClean="0"/>
              <a:t>through</a:t>
            </a:r>
            <a:endParaRPr lang="en-US" sz="2000" dirty="0"/>
          </a:p>
          <a:p>
            <a:pPr marL="342900" indent="-342900">
              <a:buFont typeface="Arial" panose="020B0604020202020204" pitchFamily="34" charset="0"/>
              <a:buChar char="•"/>
            </a:pPr>
            <a:r>
              <a:rPr lang="en-US" sz="2000" dirty="0"/>
              <a:t>My circumstance doesn’t even stand a chance , my praise outweighs the bad</a:t>
            </a:r>
          </a:p>
          <a:p>
            <a:pPr marL="342900" indent="-342900">
              <a:buFont typeface="Arial" panose="020B0604020202020204" pitchFamily="34" charset="0"/>
              <a:buChar char="•"/>
            </a:pPr>
            <a:endParaRPr lang="en-US" sz="2000" dirty="0"/>
          </a:p>
          <a:p>
            <a:pPr marL="342900" indent="-342900">
              <a:buFont typeface="Wingdings" panose="05000000000000000000" pitchFamily="2" charset="2"/>
              <a:buChar char="v"/>
            </a:pPr>
            <a:r>
              <a:rPr lang="en-US" sz="2000" dirty="0"/>
              <a:t>Psalms 34: 1-4</a:t>
            </a:r>
          </a:p>
          <a:p>
            <a:pPr marL="342900" indent="-342900">
              <a:buFont typeface="Wingdings" panose="05000000000000000000" pitchFamily="2" charset="2"/>
              <a:buChar char="v"/>
            </a:pPr>
            <a:r>
              <a:rPr lang="en-US" sz="2000" dirty="0"/>
              <a:t>Psalms 30:14</a:t>
            </a:r>
          </a:p>
          <a:p>
            <a:pPr marL="342900" indent="-342900">
              <a:buFont typeface="Wingdings" panose="05000000000000000000" pitchFamily="2" charset="2"/>
              <a:buChar char="v"/>
            </a:pPr>
            <a:r>
              <a:rPr lang="en-US" sz="2000" dirty="0"/>
              <a:t>1 Peter 2: 9</a:t>
            </a:r>
          </a:p>
          <a:p>
            <a:pPr marL="342900" indent="-342900">
              <a:buFont typeface="Wingdings" panose="05000000000000000000" pitchFamily="2" charset="2"/>
              <a:buChar char="v"/>
            </a:pPr>
            <a:r>
              <a:rPr lang="en-US" sz="2000" dirty="0"/>
              <a:t>Act 16: 25-26</a:t>
            </a:r>
          </a:p>
          <a:p>
            <a:pPr marL="342900" indent="-342900">
              <a:buFont typeface="Wingdings" panose="05000000000000000000" pitchFamily="2" charset="2"/>
              <a:buChar char="v"/>
            </a:pPr>
            <a:r>
              <a:rPr lang="en-US" sz="2000" dirty="0"/>
              <a:t>Habakkuk 3: 17-19</a:t>
            </a:r>
          </a:p>
          <a:p>
            <a:pPr marL="342900" indent="-342900">
              <a:buFont typeface="Wingdings" panose="05000000000000000000" pitchFamily="2" charset="2"/>
              <a:buChar char="v"/>
            </a:pPr>
            <a:endParaRPr lang="en-US" sz="2000" dirty="0"/>
          </a:p>
          <a:p>
            <a:endParaRPr lang="en-US" sz="2000" dirty="0"/>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2076396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E34378C-8D62-7F87-F026-D8EE28FB6FAC}"/>
              </a:ext>
            </a:extLst>
          </p:cNvPr>
          <p:cNvSpPr txBox="1"/>
          <p:nvPr/>
        </p:nvSpPr>
        <p:spPr>
          <a:xfrm>
            <a:off x="650449" y="461913"/>
            <a:ext cx="10821972" cy="7602081"/>
          </a:xfrm>
          <a:prstGeom prst="rect">
            <a:avLst/>
          </a:prstGeom>
          <a:noFill/>
        </p:spPr>
        <p:txBody>
          <a:bodyPr wrap="square" rtlCol="0">
            <a:spAutoFit/>
          </a:bodyPr>
          <a:lstStyle/>
          <a:p>
            <a:r>
              <a:rPr lang="en-US" sz="2800" b="1" i="1" dirty="0">
                <a:solidFill>
                  <a:srgbClr val="002060"/>
                </a:solidFill>
              </a:rPr>
              <a:t>2. </a:t>
            </a:r>
            <a:r>
              <a:rPr lang="en-US" sz="2800" b="1" i="1" u="sng" dirty="0">
                <a:solidFill>
                  <a:srgbClr val="002060"/>
                </a:solidFill>
              </a:rPr>
              <a:t>Be Thankful for the Dark Times</a:t>
            </a:r>
          </a:p>
          <a:p>
            <a:r>
              <a:rPr lang="en-US" dirty="0"/>
              <a:t> 	</a:t>
            </a:r>
            <a:r>
              <a:rPr lang="en-US" sz="2000" b="1" dirty="0"/>
              <a:t>How do you do this when </a:t>
            </a:r>
            <a:r>
              <a:rPr lang="en-US" sz="2000" b="1" dirty="0" smtClean="0"/>
              <a:t>it’s </a:t>
            </a:r>
            <a:r>
              <a:rPr lang="en-US" sz="2000" b="1" dirty="0"/>
              <a:t>Dark in your </a:t>
            </a:r>
            <a:r>
              <a:rPr lang="en-US" sz="2000" b="1" dirty="0" smtClean="0"/>
              <a:t>life?  </a:t>
            </a:r>
            <a:r>
              <a:rPr lang="en-US" sz="2000" b="1" dirty="0"/>
              <a:t>Hold on - we must stay in the LORD………</a:t>
            </a:r>
          </a:p>
          <a:p>
            <a:r>
              <a:rPr lang="en-US" sz="2000" b="1" dirty="0"/>
              <a:t>	 </a:t>
            </a:r>
          </a:p>
          <a:p>
            <a:r>
              <a:rPr lang="en-US" sz="2000" dirty="0"/>
              <a:t>               1</a:t>
            </a:r>
            <a:r>
              <a:rPr lang="en-US" sz="2000" baseline="30000" dirty="0"/>
              <a:t>st</a:t>
            </a:r>
            <a:r>
              <a:rPr lang="en-US" sz="2000" dirty="0"/>
              <a:t> Thessalonians 5:18 </a:t>
            </a:r>
          </a:p>
          <a:p>
            <a:r>
              <a:rPr lang="en-US" sz="2000" dirty="0"/>
              <a:t>                Psalms 23:4</a:t>
            </a:r>
          </a:p>
          <a:p>
            <a:r>
              <a:rPr lang="en-US" sz="2000" dirty="0"/>
              <a:t>                Job 13:15</a:t>
            </a:r>
          </a:p>
          <a:p>
            <a:r>
              <a:rPr lang="en-US" sz="2000" dirty="0"/>
              <a:t>	Romans 5: 3-6</a:t>
            </a:r>
          </a:p>
          <a:p>
            <a:r>
              <a:rPr lang="en-US" sz="2000" dirty="0"/>
              <a:t>                Romans 8:18</a:t>
            </a:r>
          </a:p>
          <a:p>
            <a:r>
              <a:rPr lang="en-US" sz="2000" dirty="0"/>
              <a:t>                1</a:t>
            </a:r>
            <a:r>
              <a:rPr lang="en-US" sz="2000" baseline="30000" dirty="0"/>
              <a:t>st</a:t>
            </a:r>
            <a:r>
              <a:rPr lang="en-US" sz="2000" dirty="0"/>
              <a:t> Peter 1: 6-7</a:t>
            </a:r>
          </a:p>
          <a:p>
            <a:endParaRPr lang="en-US" sz="2000" dirty="0"/>
          </a:p>
          <a:p>
            <a:pPr marL="514350" indent="-514350">
              <a:buAutoNum type="arabicPeriod" startAt="3"/>
            </a:pPr>
            <a:r>
              <a:rPr lang="en-US" sz="2800" b="1" i="1" u="sng" dirty="0">
                <a:solidFill>
                  <a:srgbClr val="002060"/>
                </a:solidFill>
              </a:rPr>
              <a:t>Dark Times force us to rely on GOD’s Grace alone</a:t>
            </a:r>
          </a:p>
          <a:p>
            <a:r>
              <a:rPr lang="en-US" sz="2400" b="1" i="1" dirty="0"/>
              <a:t>        Sometimes we have </a:t>
            </a:r>
            <a:r>
              <a:rPr lang="en-US" sz="2400" b="1" i="1" dirty="0" smtClean="0"/>
              <a:t>been put </a:t>
            </a:r>
            <a:r>
              <a:rPr lang="en-US" sz="2400" b="1" i="1" dirty="0"/>
              <a:t>in a situation where its GOD or nothing………</a:t>
            </a:r>
          </a:p>
          <a:p>
            <a:r>
              <a:rPr lang="en-US" sz="2000" i="1" dirty="0">
                <a:solidFill>
                  <a:srgbClr val="002060"/>
                </a:solidFill>
              </a:rPr>
              <a:t>             </a:t>
            </a:r>
          </a:p>
          <a:p>
            <a:r>
              <a:rPr lang="en-US" sz="2000" i="1" dirty="0">
                <a:solidFill>
                  <a:srgbClr val="002060"/>
                </a:solidFill>
              </a:rPr>
              <a:t>               </a:t>
            </a:r>
            <a:r>
              <a:rPr lang="en-US" sz="2000" i="1" dirty="0"/>
              <a:t>2</a:t>
            </a:r>
            <a:r>
              <a:rPr lang="en-US" sz="2000" i="1" baseline="30000" dirty="0"/>
              <a:t>nd</a:t>
            </a:r>
            <a:r>
              <a:rPr lang="en-US" sz="2000" i="1" dirty="0"/>
              <a:t> Corinthians 1: 8-9</a:t>
            </a:r>
          </a:p>
          <a:p>
            <a:r>
              <a:rPr lang="en-US" sz="2000" dirty="0"/>
              <a:t>               Hebrews 13:6</a:t>
            </a:r>
          </a:p>
          <a:p>
            <a:r>
              <a:rPr lang="en-US" sz="2000" dirty="0"/>
              <a:t>               1</a:t>
            </a:r>
            <a:r>
              <a:rPr lang="en-US" sz="2000" baseline="30000" dirty="0"/>
              <a:t>st</a:t>
            </a:r>
            <a:r>
              <a:rPr lang="en-US" sz="2000" dirty="0"/>
              <a:t> Corinthians 15:10</a:t>
            </a:r>
          </a:p>
          <a:p>
            <a:r>
              <a:rPr lang="en-US" sz="2800" b="1" i="1" u="sng" dirty="0">
                <a:solidFill>
                  <a:srgbClr val="002060"/>
                </a:solidFill>
              </a:rPr>
              <a:t>           </a:t>
            </a:r>
          </a:p>
          <a:p>
            <a:endParaRPr lang="en-US" sz="2800" b="1" i="1" u="sng" dirty="0">
              <a:solidFill>
                <a:srgbClr val="002060"/>
              </a:solidFill>
            </a:endParaRPr>
          </a:p>
          <a:p>
            <a:endParaRPr lang="en-US" sz="2000" dirty="0"/>
          </a:p>
          <a:p>
            <a:endParaRPr lang="en-US" dirty="0"/>
          </a:p>
          <a:p>
            <a:r>
              <a:rPr lang="en-US" dirty="0"/>
              <a:t>	</a:t>
            </a:r>
          </a:p>
          <a:p>
            <a:endParaRPr lang="en-US" dirty="0"/>
          </a:p>
          <a:p>
            <a:r>
              <a:rPr lang="en-US" dirty="0"/>
              <a:t>	</a:t>
            </a:r>
          </a:p>
        </p:txBody>
      </p:sp>
      <p:pic>
        <p:nvPicPr>
          <p:cNvPr id="4" name="Picture 3">
            <a:extLst>
              <a:ext uri="{FF2B5EF4-FFF2-40B4-BE49-F238E27FC236}">
                <a16:creationId xmlns:a16="http://schemas.microsoft.com/office/drawing/2014/main" xmlns="" id="{76D59101-6C9B-72E7-7642-A05DCCBB06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7004" y="4590854"/>
            <a:ext cx="3783974" cy="2144252"/>
          </a:xfrm>
          <a:prstGeom prst="rect">
            <a:avLst/>
          </a:prstGeom>
        </p:spPr>
      </p:pic>
    </p:spTree>
    <p:extLst>
      <p:ext uri="{BB962C8B-B14F-4D97-AF65-F5344CB8AC3E}">
        <p14:creationId xmlns:p14="http://schemas.microsoft.com/office/powerpoint/2010/main" val="2720497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916</TotalTime>
  <Words>727</Words>
  <Application>Microsoft Office PowerPoint</Application>
  <PresentationFormat>Widescreen</PresentationFormat>
  <Paragraphs>149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Jones</dc:creator>
  <cp:lastModifiedBy>Carole Dillon</cp:lastModifiedBy>
  <cp:revision>8</cp:revision>
  <cp:lastPrinted>2024-07-09T17:20:36Z</cp:lastPrinted>
  <dcterms:created xsi:type="dcterms:W3CDTF">2024-07-02T00:28:33Z</dcterms:created>
  <dcterms:modified xsi:type="dcterms:W3CDTF">2024-07-09T17:23:14Z</dcterms:modified>
</cp:coreProperties>
</file>