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87"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8" d="100"/>
          <a:sy n="78" d="100"/>
        </p:scale>
        <p:origin x="6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83DBF2-061C-4FC9-8F7A-CD11CB9BF6DE}"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229039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3DBF2-061C-4FC9-8F7A-CD11CB9BF6DE}"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82799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3DBF2-061C-4FC9-8F7A-CD11CB9BF6DE}"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271973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3DBF2-061C-4FC9-8F7A-CD11CB9BF6DE}"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316838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3DBF2-061C-4FC9-8F7A-CD11CB9BF6DE}"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213027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83DBF2-061C-4FC9-8F7A-CD11CB9BF6DE}"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255668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83DBF2-061C-4FC9-8F7A-CD11CB9BF6DE}"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339309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3DBF2-061C-4FC9-8F7A-CD11CB9BF6DE}"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425107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3DBF2-061C-4FC9-8F7A-CD11CB9BF6DE}"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318595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3DBF2-061C-4FC9-8F7A-CD11CB9BF6DE}"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188850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3DBF2-061C-4FC9-8F7A-CD11CB9BF6DE}"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FD2FF-D04D-4C88-BC14-165F46D43031}" type="slidenum">
              <a:rPr lang="en-US" smtClean="0"/>
              <a:t>‹#›</a:t>
            </a:fld>
            <a:endParaRPr lang="en-US"/>
          </a:p>
        </p:txBody>
      </p:sp>
    </p:spTree>
    <p:extLst>
      <p:ext uri="{BB962C8B-B14F-4D97-AF65-F5344CB8AC3E}">
        <p14:creationId xmlns:p14="http://schemas.microsoft.com/office/powerpoint/2010/main" val="215800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3DBF2-061C-4FC9-8F7A-CD11CB9BF6DE}" type="datetimeFigureOut">
              <a:rPr lang="en-US" smtClean="0"/>
              <a:t>8/13/2024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FD2FF-D04D-4C88-BC14-165F46D43031}" type="slidenum">
              <a:rPr lang="en-US" smtClean="0"/>
              <a:t>‹#›</a:t>
            </a:fld>
            <a:endParaRPr lang="en-US"/>
          </a:p>
        </p:txBody>
      </p:sp>
    </p:spTree>
    <p:extLst>
      <p:ext uri="{BB962C8B-B14F-4D97-AF65-F5344CB8AC3E}">
        <p14:creationId xmlns:p14="http://schemas.microsoft.com/office/powerpoint/2010/main" val="191960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145" y="306817"/>
            <a:ext cx="9144000" cy="2387600"/>
          </a:xfrm>
        </p:spPr>
        <p:txBody>
          <a:bodyPr>
            <a:normAutofit/>
          </a:bodyPr>
          <a:lstStyle/>
          <a:p>
            <a:r>
              <a:rPr lang="en-US" sz="8800" b="1" dirty="0" smtClean="0"/>
              <a:t>Let’s Get Suited Up!</a:t>
            </a:r>
            <a:endParaRPr lang="en-US" sz="8800" b="1" dirty="0"/>
          </a:p>
        </p:txBody>
      </p:sp>
      <p:sp>
        <p:nvSpPr>
          <p:cNvPr id="3" name="Subtitle 2"/>
          <p:cNvSpPr>
            <a:spLocks noGrp="1"/>
          </p:cNvSpPr>
          <p:nvPr>
            <p:ph type="subTitle" idx="1"/>
          </p:nvPr>
        </p:nvSpPr>
        <p:spPr>
          <a:xfrm>
            <a:off x="1548713" y="2694417"/>
            <a:ext cx="9144000" cy="1655762"/>
          </a:xfrm>
        </p:spPr>
        <p:txBody>
          <a:bodyPr>
            <a:noAutofit/>
          </a:bodyPr>
          <a:lstStyle/>
          <a:p>
            <a:r>
              <a:rPr lang="en-US" sz="4800" b="1" dirty="0" smtClean="0"/>
              <a:t>Put On the Whole Armor of God!</a:t>
            </a:r>
          </a:p>
          <a:p>
            <a:r>
              <a:rPr lang="en-US" sz="4800" b="1" dirty="0" smtClean="0"/>
              <a:t>Ephesians 6:10-18</a:t>
            </a:r>
          </a:p>
          <a:p>
            <a:r>
              <a:rPr lang="en-US" sz="5400" b="1" dirty="0" smtClean="0"/>
              <a:t>Minister John E. Cavanaugh</a:t>
            </a:r>
          </a:p>
          <a:p>
            <a:r>
              <a:rPr lang="en-US" sz="5400" b="1" dirty="0" smtClean="0"/>
              <a:t>August </a:t>
            </a:r>
            <a:r>
              <a:rPr lang="en-US" sz="5400" b="1" dirty="0" smtClean="0"/>
              <a:t>13, </a:t>
            </a:r>
            <a:r>
              <a:rPr lang="en-US" sz="5400" b="1" dirty="0" smtClean="0"/>
              <a:t>2024</a:t>
            </a:r>
            <a:endParaRPr lang="en-US" sz="5400" b="1" dirty="0"/>
          </a:p>
        </p:txBody>
      </p:sp>
    </p:spTree>
    <p:extLst>
      <p:ext uri="{BB962C8B-B14F-4D97-AF65-F5344CB8AC3E}">
        <p14:creationId xmlns:p14="http://schemas.microsoft.com/office/powerpoint/2010/main" val="205234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271" y="265039"/>
            <a:ext cx="11516498" cy="6129883"/>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The Breastplate of Righteousness guards our hearts. A wound to the chest can be fatal. That's why ancient soldiers wore a breastplate covering their hearts and lungs.</a:t>
            </a:r>
            <a:endParaRPr lang="en-US" sz="3200" b="0" dirty="0" smtClean="0">
              <a:effectLst/>
            </a:endParaRPr>
          </a:p>
          <a:p>
            <a:pPr algn="just">
              <a:lnSpc>
                <a:spcPct val="150000"/>
              </a:lnSpc>
              <a:spcAft>
                <a:spcPts val="1008"/>
              </a:spcAft>
            </a:pPr>
            <a:r>
              <a:rPr lang="en-US" sz="3200" b="0" dirty="0" smtClean="0">
                <a:effectLst/>
                <a:latin typeface="Arial" panose="020B0604020202020204" pitchFamily="34" charset="0"/>
              </a:rPr>
              <a:t>Our heart is susceptible to the wickedness of this world, but our protection is the righteousness that comes from Jesus Christ. We cannot become righteous through our own good works. When Jesus died on the cross, His righteousness was credited to all who believed in Him, through justification.</a:t>
            </a:r>
            <a:endParaRPr lang="en-US" sz="3200" b="0" dirty="0">
              <a:effectLst/>
            </a:endParaRPr>
          </a:p>
        </p:txBody>
      </p:sp>
    </p:spTree>
    <p:extLst>
      <p:ext uri="{BB962C8B-B14F-4D97-AF65-F5344CB8AC3E}">
        <p14:creationId xmlns:p14="http://schemas.microsoft.com/office/powerpoint/2010/main" val="265430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482" y="309833"/>
            <a:ext cx="11182864" cy="6129883"/>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God sees us as sinless because of what His Son did for us: "For He hath made Him to be sin for us, who knew no sin;  that we might be made the righteousness of God in Him." </a:t>
            </a:r>
            <a:r>
              <a:rPr lang="en-US" sz="3200" b="1" dirty="0" smtClean="0">
                <a:effectLst/>
                <a:latin typeface="Arial" panose="020B0604020202020204" pitchFamily="34" charset="0"/>
              </a:rPr>
              <a:t>(2 Corinthians 5:21)</a:t>
            </a:r>
            <a:r>
              <a:rPr lang="en-US" sz="3200" b="0" dirty="0" smtClean="0">
                <a:effectLst/>
                <a:latin typeface="Arial" panose="020B0604020202020204" pitchFamily="34" charset="0"/>
              </a:rPr>
              <a:t>.</a:t>
            </a:r>
            <a:endParaRPr lang="en-US" sz="3200" dirty="0" smtClean="0">
              <a:effectLst/>
            </a:endParaRPr>
          </a:p>
          <a:p>
            <a:pPr algn="just">
              <a:lnSpc>
                <a:spcPct val="150000"/>
              </a:lnSpc>
              <a:spcAft>
                <a:spcPts val="1008"/>
              </a:spcAft>
            </a:pPr>
            <a:r>
              <a:rPr lang="en-US" sz="3200" b="0" dirty="0" smtClean="0">
                <a:effectLst/>
                <a:latin typeface="Arial" panose="020B0604020202020204" pitchFamily="34" charset="0"/>
              </a:rPr>
              <a:t>Accept your Christ-given righteousness; let it cover and protect you. Remember that it can keep your heart strong and pure for God: “Keep thy heart with all diligence; for out of it are the issues of life" </a:t>
            </a:r>
            <a:r>
              <a:rPr lang="en-US" sz="3200" b="1" dirty="0" smtClean="0">
                <a:effectLst/>
                <a:latin typeface="Arial" panose="020B0604020202020204" pitchFamily="34" charset="0"/>
              </a:rPr>
              <a:t>(Proverbs 4:23)</a:t>
            </a:r>
            <a:r>
              <a:rPr lang="en-US" sz="3200" b="0" dirty="0" smtClean="0">
                <a:effectLst/>
                <a:latin typeface="Arial" panose="020B0604020202020204" pitchFamily="34" charset="0"/>
              </a:rPr>
              <a:t>.</a:t>
            </a:r>
            <a:endParaRPr lang="en-US" sz="3200" dirty="0">
              <a:effectLst/>
            </a:endParaRPr>
          </a:p>
        </p:txBody>
      </p:sp>
    </p:spTree>
    <p:extLst>
      <p:ext uri="{BB962C8B-B14F-4D97-AF65-F5344CB8AC3E}">
        <p14:creationId xmlns:p14="http://schemas.microsoft.com/office/powerpoint/2010/main" val="93679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4367" y="423096"/>
            <a:ext cx="6418995" cy="4581390"/>
          </a:xfrm>
          <a:prstGeom prst="rect">
            <a:avLst/>
          </a:prstGeom>
        </p:spPr>
      </p:pic>
      <p:sp>
        <p:nvSpPr>
          <p:cNvPr id="3" name="Rectangle 2"/>
          <p:cNvSpPr/>
          <p:nvPr/>
        </p:nvSpPr>
        <p:spPr>
          <a:xfrm>
            <a:off x="3159350" y="5505621"/>
            <a:ext cx="5675593" cy="830997"/>
          </a:xfrm>
          <a:prstGeom prst="rect">
            <a:avLst/>
          </a:prstGeom>
        </p:spPr>
        <p:txBody>
          <a:bodyPr wrap="none">
            <a:spAutoFit/>
          </a:bodyPr>
          <a:lstStyle/>
          <a:p>
            <a:pPr algn="ctr">
              <a:spcAft>
                <a:spcPts val="1008"/>
              </a:spcAft>
            </a:pPr>
            <a:r>
              <a:rPr lang="en-US" sz="4800" b="1" dirty="0" smtClean="0">
                <a:effectLst/>
                <a:latin typeface="Arial Black" panose="020B0A04020102020204" pitchFamily="34" charset="0"/>
              </a:rPr>
              <a:t>Gospel of Peace</a:t>
            </a:r>
            <a:endParaRPr lang="en-US" sz="4800" dirty="0">
              <a:effectLst/>
            </a:endParaRPr>
          </a:p>
        </p:txBody>
      </p:sp>
    </p:spTree>
    <p:extLst>
      <p:ext uri="{BB962C8B-B14F-4D97-AF65-F5344CB8AC3E}">
        <p14:creationId xmlns:p14="http://schemas.microsoft.com/office/powerpoint/2010/main" val="230802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914" y="458136"/>
            <a:ext cx="11417643" cy="5262979"/>
          </a:xfrm>
          <a:prstGeom prst="rect">
            <a:avLst/>
          </a:prstGeom>
        </p:spPr>
        <p:txBody>
          <a:bodyPr wrap="square">
            <a:spAutoFit/>
          </a:bodyPr>
          <a:lstStyle/>
          <a:p>
            <a:pPr>
              <a:lnSpc>
                <a:spcPct val="150000"/>
              </a:lnSpc>
              <a:spcAft>
                <a:spcPts val="1008"/>
              </a:spcAft>
            </a:pPr>
            <a:r>
              <a:rPr lang="en-US" sz="3200" b="1" dirty="0" smtClean="0">
                <a:effectLst/>
                <a:latin typeface="Arial" panose="020B0604020202020204" pitchFamily="34" charset="0"/>
              </a:rPr>
              <a:t>Ephesians 6:15, </a:t>
            </a:r>
            <a:r>
              <a:rPr lang="en-US" sz="3200" b="0" dirty="0" smtClean="0">
                <a:effectLst/>
                <a:latin typeface="Arial" panose="020B0604020202020204" pitchFamily="34" charset="0"/>
              </a:rPr>
              <a:t>talks about fitting our feet with the readiness that comes from the Gospel of Peace. The terrain was rocky in the ancient world, requiring sturdy, protective footwear. On a battlefield or near a fort, the enemy might scatter barbed spikes or sharp stones to slow an army down. In the same way, Satan scatters traps for us as we're trying to spread the gospel.</a:t>
            </a:r>
            <a:endParaRPr lang="en-US" sz="3200" dirty="0">
              <a:effectLst/>
            </a:endParaRPr>
          </a:p>
        </p:txBody>
      </p:sp>
    </p:spTree>
    <p:extLst>
      <p:ext uri="{BB962C8B-B14F-4D97-AF65-F5344CB8AC3E}">
        <p14:creationId xmlns:p14="http://schemas.microsoft.com/office/powerpoint/2010/main" val="105453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260" y="591745"/>
            <a:ext cx="10342605" cy="4524315"/>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The Gospel of Peace is our protection, reminding us that it is by </a:t>
            </a:r>
            <a:r>
              <a:rPr lang="en-US" sz="3200" b="1" dirty="0" smtClean="0">
                <a:effectLst/>
                <a:latin typeface="Arial" panose="020B0604020202020204" pitchFamily="34" charset="0"/>
              </a:rPr>
              <a:t>grace</a:t>
            </a:r>
            <a:r>
              <a:rPr lang="en-US" sz="3200" b="0" dirty="0" smtClean="0">
                <a:effectLst/>
                <a:latin typeface="Arial" panose="020B0604020202020204" pitchFamily="34" charset="0"/>
              </a:rPr>
              <a:t> that souls are saved. We can side-step Satan's obstacles when we remember, "For God so loved the world that He gave his one and only Son, that whosoever believeth in Him should not perish but have everlasting life" </a:t>
            </a:r>
            <a:r>
              <a:rPr lang="en-US" sz="3200" b="1" dirty="0" smtClean="0">
                <a:effectLst/>
                <a:latin typeface="Arial" panose="020B0604020202020204" pitchFamily="34" charset="0"/>
              </a:rPr>
              <a:t>(John 3:16).</a:t>
            </a:r>
            <a:endParaRPr lang="en-US" sz="3200" dirty="0">
              <a:effectLst/>
            </a:endParaRPr>
          </a:p>
        </p:txBody>
      </p:sp>
    </p:spTree>
    <p:extLst>
      <p:ext uri="{BB962C8B-B14F-4D97-AF65-F5344CB8AC3E}">
        <p14:creationId xmlns:p14="http://schemas.microsoft.com/office/powerpoint/2010/main" val="5099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28" y="470471"/>
            <a:ext cx="11380572" cy="5391219"/>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Fitting our feet with the readiness of the Gospel of Peace is described in </a:t>
            </a:r>
            <a:r>
              <a:rPr lang="en-US" sz="3200" b="1" dirty="0" smtClean="0">
                <a:effectLst/>
                <a:latin typeface="Arial" panose="020B0604020202020204" pitchFamily="34" charset="0"/>
              </a:rPr>
              <a:t>1 Peter 3:15, </a:t>
            </a:r>
            <a:r>
              <a:rPr lang="en-US" sz="3200" b="0" dirty="0" smtClean="0">
                <a:effectLst/>
                <a:latin typeface="Arial" panose="020B0604020202020204" pitchFamily="34" charset="0"/>
              </a:rPr>
              <a:t>like this: "But sanctify the Lord God in your hearts: and be ready always to give an answer to every man that </a:t>
            </a:r>
            <a:r>
              <a:rPr lang="en-US" sz="3200" b="0" dirty="0" err="1" smtClean="0">
                <a:effectLst/>
                <a:latin typeface="Arial" panose="020B0604020202020204" pitchFamily="34" charset="0"/>
              </a:rPr>
              <a:t>asketh</a:t>
            </a:r>
            <a:r>
              <a:rPr lang="en-US" sz="3200" b="0" dirty="0" smtClean="0">
                <a:effectLst/>
                <a:latin typeface="Arial" panose="020B0604020202020204" pitchFamily="34" charset="0"/>
              </a:rPr>
              <a:t> you a reason of the hope that is in you with meekness and fear.”</a:t>
            </a:r>
            <a:endParaRPr lang="en-US" sz="3200" dirty="0" smtClean="0">
              <a:effectLst/>
            </a:endParaRPr>
          </a:p>
          <a:p>
            <a:pPr algn="just">
              <a:lnSpc>
                <a:spcPct val="150000"/>
              </a:lnSpc>
              <a:spcAft>
                <a:spcPts val="1008"/>
              </a:spcAft>
            </a:pPr>
            <a:r>
              <a:rPr lang="en-US" sz="3200" b="0" dirty="0" smtClean="0">
                <a:effectLst/>
                <a:latin typeface="Arial" panose="020B0604020202020204" pitchFamily="34" charset="0"/>
              </a:rPr>
              <a:t>Sharing the gospel of salvation ultimately brings peace between God and men. </a:t>
            </a:r>
            <a:r>
              <a:rPr lang="en-US" sz="3200" b="1" dirty="0" smtClean="0">
                <a:effectLst/>
                <a:latin typeface="Arial" panose="020B0604020202020204" pitchFamily="34" charset="0"/>
              </a:rPr>
              <a:t>(Romans 5:1)</a:t>
            </a:r>
            <a:r>
              <a:rPr lang="en-US" sz="3200" b="0" dirty="0" smtClean="0">
                <a:effectLst/>
                <a:latin typeface="Arial" panose="020B0604020202020204" pitchFamily="34" charset="0"/>
              </a:rPr>
              <a:t>.</a:t>
            </a:r>
            <a:endParaRPr lang="en-US" sz="3200" dirty="0">
              <a:effectLst/>
            </a:endParaRPr>
          </a:p>
        </p:txBody>
      </p:sp>
    </p:spTree>
    <p:extLst>
      <p:ext uri="{BB962C8B-B14F-4D97-AF65-F5344CB8AC3E}">
        <p14:creationId xmlns:p14="http://schemas.microsoft.com/office/powerpoint/2010/main" val="332677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447" y="893089"/>
            <a:ext cx="9036662" cy="4699256"/>
          </a:xfrm>
          <a:prstGeom prst="rect">
            <a:avLst/>
          </a:prstGeom>
        </p:spPr>
      </p:pic>
      <p:sp>
        <p:nvSpPr>
          <p:cNvPr id="3" name="Rectangle 2"/>
          <p:cNvSpPr/>
          <p:nvPr/>
        </p:nvSpPr>
        <p:spPr>
          <a:xfrm>
            <a:off x="2730844" y="5814539"/>
            <a:ext cx="6672648" cy="707886"/>
          </a:xfrm>
          <a:prstGeom prst="rect">
            <a:avLst/>
          </a:prstGeom>
        </p:spPr>
        <p:txBody>
          <a:bodyPr wrap="square">
            <a:spAutoFit/>
          </a:bodyPr>
          <a:lstStyle/>
          <a:p>
            <a:pPr algn="ctr">
              <a:spcAft>
                <a:spcPts val="1008"/>
              </a:spcAft>
            </a:pPr>
            <a:r>
              <a:rPr lang="en-US" sz="4000" b="1" dirty="0" smtClean="0">
                <a:effectLst/>
                <a:latin typeface="Arial Black" panose="020B0A04020102020204" pitchFamily="34" charset="0"/>
              </a:rPr>
              <a:t>Shield of Faith</a:t>
            </a:r>
            <a:endParaRPr lang="en-US" sz="4000" dirty="0">
              <a:effectLst/>
            </a:endParaRPr>
          </a:p>
        </p:txBody>
      </p:sp>
    </p:spTree>
    <p:extLst>
      <p:ext uri="{BB962C8B-B14F-4D97-AF65-F5344CB8AC3E}">
        <p14:creationId xmlns:p14="http://schemas.microsoft.com/office/powerpoint/2010/main" val="283383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115" y="383974"/>
            <a:ext cx="10960442" cy="5391219"/>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No defensive armor was as important as the shield. It fended off arrows, spears, and swords. Our Shield of Faith guards us against one of Satan's deadliest weapons: doubt.</a:t>
            </a:r>
            <a:endParaRPr lang="en-US" sz="3200" b="0" dirty="0" smtClean="0">
              <a:effectLst/>
            </a:endParaRPr>
          </a:p>
          <a:p>
            <a:pPr algn="just">
              <a:lnSpc>
                <a:spcPct val="150000"/>
              </a:lnSpc>
              <a:spcAft>
                <a:spcPts val="1008"/>
              </a:spcAft>
            </a:pPr>
            <a:r>
              <a:rPr lang="en-US" sz="3200" b="0" dirty="0" smtClean="0">
                <a:effectLst/>
                <a:latin typeface="Arial" panose="020B0604020202020204" pitchFamily="34" charset="0"/>
              </a:rPr>
              <a:t>Satan shoots doubt at us when God does not act immediately or visibly. But our faith </a:t>
            </a:r>
            <a:r>
              <a:rPr lang="en-US" sz="3200" b="1" dirty="0" smtClean="0">
                <a:effectLst/>
                <a:latin typeface="Arial" panose="020B0604020202020204" pitchFamily="34" charset="0"/>
              </a:rPr>
              <a:t>(Ephesians 2:8–9)</a:t>
            </a:r>
            <a:r>
              <a:rPr lang="en-US" sz="3200" b="0" dirty="0" smtClean="0">
                <a:effectLst/>
                <a:latin typeface="Arial" panose="020B0604020202020204" pitchFamily="34" charset="0"/>
              </a:rPr>
              <a:t>, in God's trustworthiness comes from the unassailable truth of the Bible. We know our Father can be counted on.</a:t>
            </a:r>
            <a:endParaRPr lang="en-US" sz="3200" dirty="0">
              <a:effectLst/>
            </a:endParaRPr>
          </a:p>
        </p:txBody>
      </p:sp>
    </p:spTree>
    <p:extLst>
      <p:ext uri="{BB962C8B-B14F-4D97-AF65-F5344CB8AC3E}">
        <p14:creationId xmlns:p14="http://schemas.microsoft.com/office/powerpoint/2010/main" val="417596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767" y="740026"/>
            <a:ext cx="11392929" cy="4524315"/>
          </a:xfrm>
          <a:prstGeom prst="rect">
            <a:avLst/>
          </a:prstGeom>
        </p:spPr>
        <p:txBody>
          <a:bodyPr wrap="square">
            <a:spAutoFit/>
          </a:bodyPr>
          <a:lstStyle/>
          <a:p>
            <a:pPr algn="just">
              <a:lnSpc>
                <a:spcPct val="150000"/>
              </a:lnSpc>
              <a:spcAft>
                <a:spcPts val="1008"/>
              </a:spcAft>
            </a:pPr>
            <a:r>
              <a:rPr lang="en-US" sz="3200" b="1" u="sng" dirty="0" smtClean="0">
                <a:effectLst/>
                <a:latin typeface="Arial" panose="020B0604020202020204" pitchFamily="34" charset="0"/>
              </a:rPr>
              <a:t>Faith</a:t>
            </a:r>
            <a:r>
              <a:rPr lang="en-US" sz="3200" b="0" dirty="0" smtClean="0">
                <a:effectLst/>
                <a:latin typeface="Arial" panose="020B0604020202020204" pitchFamily="34" charset="0"/>
              </a:rPr>
              <a:t> and doubt don't mix. Our shield of faith sends Satan's flaming arrows of doubt glancing harmlessly to the side. We keep our shield held high, confident in the knowledge that God provides for us, God protects us, and God is faithful to us, </a:t>
            </a:r>
            <a:r>
              <a:rPr lang="en-US" sz="3200" dirty="0">
                <a:latin typeface="Arial" panose="020B0604020202020204" pitchFamily="34" charset="0"/>
              </a:rPr>
              <a:t>H</a:t>
            </a:r>
            <a:r>
              <a:rPr lang="en-US" sz="3200" b="0" dirty="0" smtClean="0">
                <a:effectLst/>
                <a:latin typeface="Arial" panose="020B0604020202020204" pitchFamily="34" charset="0"/>
              </a:rPr>
              <a:t>is children. Our shield holds because of the One our faith is in, Jesus Christ.</a:t>
            </a:r>
            <a:endParaRPr lang="en-US" sz="3200" dirty="0">
              <a:effectLst/>
            </a:endParaRPr>
          </a:p>
        </p:txBody>
      </p:sp>
    </p:spTree>
    <p:extLst>
      <p:ext uri="{BB962C8B-B14F-4D97-AF65-F5344CB8AC3E}">
        <p14:creationId xmlns:p14="http://schemas.microsoft.com/office/powerpoint/2010/main" val="319292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0189" y="247135"/>
            <a:ext cx="8221909" cy="5481538"/>
          </a:xfrm>
          <a:prstGeom prst="rect">
            <a:avLst/>
          </a:prstGeom>
        </p:spPr>
      </p:pic>
      <p:sp>
        <p:nvSpPr>
          <p:cNvPr id="3" name="Rectangle 2"/>
          <p:cNvSpPr/>
          <p:nvPr/>
        </p:nvSpPr>
        <p:spPr>
          <a:xfrm>
            <a:off x="2798791" y="6012248"/>
            <a:ext cx="6841553" cy="830997"/>
          </a:xfrm>
          <a:prstGeom prst="rect">
            <a:avLst/>
          </a:prstGeom>
        </p:spPr>
        <p:txBody>
          <a:bodyPr wrap="none">
            <a:spAutoFit/>
          </a:bodyPr>
          <a:lstStyle/>
          <a:p>
            <a:pPr algn="ctr">
              <a:spcAft>
                <a:spcPts val="1008"/>
              </a:spcAft>
            </a:pPr>
            <a:r>
              <a:rPr lang="en-US" sz="4800" b="1" dirty="0" smtClean="0">
                <a:effectLst/>
                <a:latin typeface="Arial Black" panose="020B0A04020102020204" pitchFamily="34" charset="0"/>
              </a:rPr>
              <a:t>Helmet of Salvation</a:t>
            </a:r>
            <a:endParaRPr lang="en-US" sz="4800" dirty="0">
              <a:effectLst/>
            </a:endParaRPr>
          </a:p>
        </p:txBody>
      </p:sp>
    </p:spTree>
    <p:extLst>
      <p:ext uri="{BB962C8B-B14F-4D97-AF65-F5344CB8AC3E}">
        <p14:creationId xmlns:p14="http://schemas.microsoft.com/office/powerpoint/2010/main" val="97832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442" y="0"/>
            <a:ext cx="9283115" cy="6858000"/>
          </a:xfrm>
          <a:prstGeom prst="rect">
            <a:avLst/>
          </a:prstGeom>
        </p:spPr>
      </p:pic>
    </p:spTree>
    <p:extLst>
      <p:ext uri="{BB962C8B-B14F-4D97-AF65-F5344CB8AC3E}">
        <p14:creationId xmlns:p14="http://schemas.microsoft.com/office/powerpoint/2010/main" val="395837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908" y="304424"/>
            <a:ext cx="11294075" cy="6037550"/>
          </a:xfrm>
          <a:prstGeom prst="rect">
            <a:avLst/>
          </a:prstGeom>
        </p:spPr>
        <p:txBody>
          <a:bodyPr wrap="square">
            <a:spAutoFit/>
          </a:bodyPr>
          <a:lstStyle/>
          <a:p>
            <a:pPr algn="just">
              <a:lnSpc>
                <a:spcPct val="150000"/>
              </a:lnSpc>
              <a:spcAft>
                <a:spcPts val="1008"/>
              </a:spcAft>
            </a:pPr>
            <a:r>
              <a:rPr lang="en-US" sz="2800" b="0" dirty="0" smtClean="0">
                <a:effectLst/>
                <a:latin typeface="Arial" panose="020B0604020202020204" pitchFamily="34" charset="0"/>
              </a:rPr>
              <a:t>The Helmet of Salvation protects the head, where all thought and knowledge reside. Jesus Christ said, “…</a:t>
            </a:r>
            <a:r>
              <a:rPr lang="en-US" sz="2800" b="0" dirty="0" smtClean="0">
                <a:solidFill>
                  <a:srgbClr val="FF0000"/>
                </a:solidFill>
                <a:effectLst/>
                <a:latin typeface="Arial" panose="020B0604020202020204" pitchFamily="34" charset="0"/>
              </a:rPr>
              <a:t>If ye continue in My </a:t>
            </a:r>
            <a:r>
              <a:rPr lang="en-US" sz="2800" b="0" dirty="0" err="1" smtClean="0">
                <a:solidFill>
                  <a:srgbClr val="FF0000"/>
                </a:solidFill>
                <a:effectLst/>
                <a:latin typeface="Arial" panose="020B0604020202020204" pitchFamily="34" charset="0"/>
              </a:rPr>
              <a:t>word,m</a:t>
            </a:r>
            <a:r>
              <a:rPr lang="en-US" sz="2800" b="0" dirty="0" smtClean="0">
                <a:solidFill>
                  <a:srgbClr val="FF0000"/>
                </a:solidFill>
                <a:effectLst/>
                <a:latin typeface="Arial" panose="020B0604020202020204" pitchFamily="34" charset="0"/>
              </a:rPr>
              <a:t> then are ye My disciples indeed; And ye shall know the truth, and the truth shall make you free</a:t>
            </a:r>
            <a:r>
              <a:rPr lang="en-US" sz="2800" b="0" dirty="0" smtClean="0">
                <a:effectLst/>
                <a:latin typeface="Arial" panose="020B0604020202020204" pitchFamily="34" charset="0"/>
              </a:rPr>
              <a:t>.” </a:t>
            </a:r>
            <a:r>
              <a:rPr lang="en-US" sz="2800" b="1" dirty="0" smtClean="0">
                <a:effectLst/>
                <a:latin typeface="Arial" panose="020B0604020202020204" pitchFamily="34" charset="0"/>
              </a:rPr>
              <a:t>(John 8:31-32)</a:t>
            </a:r>
            <a:r>
              <a:rPr lang="en-US" sz="2800" b="0" dirty="0" smtClean="0">
                <a:effectLst/>
                <a:latin typeface="Arial" panose="020B0604020202020204" pitchFamily="34" charset="0"/>
              </a:rPr>
              <a:t>.</a:t>
            </a:r>
            <a:endParaRPr lang="en-US" sz="2800" dirty="0" smtClean="0">
              <a:effectLst/>
            </a:endParaRPr>
          </a:p>
          <a:p>
            <a:pPr algn="just">
              <a:lnSpc>
                <a:spcPct val="150000"/>
              </a:lnSpc>
              <a:spcAft>
                <a:spcPts val="1008"/>
              </a:spcAft>
            </a:pPr>
            <a:r>
              <a:rPr lang="en-US" sz="2800" b="0" dirty="0" smtClean="0">
                <a:effectLst/>
                <a:latin typeface="Arial" panose="020B0604020202020204" pitchFamily="34" charset="0"/>
              </a:rPr>
              <a:t>The truth of </a:t>
            </a:r>
            <a:r>
              <a:rPr lang="en-US" sz="2800" b="1" u="sng" dirty="0" smtClean="0">
                <a:effectLst/>
                <a:latin typeface="Arial" panose="020B0604020202020204" pitchFamily="34" charset="0"/>
              </a:rPr>
              <a:t>salvation</a:t>
            </a:r>
            <a:r>
              <a:rPr lang="en-US" sz="2800" b="0" dirty="0" smtClean="0">
                <a:effectLst/>
                <a:latin typeface="Arial" panose="020B0604020202020204" pitchFamily="34" charset="0"/>
              </a:rPr>
              <a:t> through Christ does indeed set us free. We are free from vain searching, free from the meaningless temptations of this world, and free from the condemnation of sin. Those who reject God's plan of salvation battle Satan unprotected and suffer the fatal blow of hell.</a:t>
            </a:r>
            <a:endParaRPr lang="en-US" sz="2800" dirty="0">
              <a:effectLst/>
            </a:endParaRPr>
          </a:p>
        </p:txBody>
      </p:sp>
    </p:spTree>
    <p:extLst>
      <p:ext uri="{BB962C8B-B14F-4D97-AF65-F5344CB8AC3E}">
        <p14:creationId xmlns:p14="http://schemas.microsoft.com/office/powerpoint/2010/main" val="56777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638"/>
            <a:ext cx="11565924" cy="6001643"/>
          </a:xfrm>
          <a:prstGeom prst="rect">
            <a:avLst/>
          </a:prstGeom>
        </p:spPr>
        <p:txBody>
          <a:bodyPr wrap="square">
            <a:spAutoFit/>
          </a:bodyPr>
          <a:lstStyle/>
          <a:p>
            <a:pPr algn="just">
              <a:lnSpc>
                <a:spcPct val="150000"/>
              </a:lnSpc>
              <a:spcAft>
                <a:spcPts val="1008"/>
              </a:spcAft>
            </a:pPr>
            <a:r>
              <a:rPr lang="en-US" sz="3200" b="1" dirty="0" smtClean="0">
                <a:effectLst/>
                <a:latin typeface="Arial" panose="020B0604020202020204" pitchFamily="34" charset="0"/>
              </a:rPr>
              <a:t>1 Corinthians 2:16, </a:t>
            </a:r>
            <a:r>
              <a:rPr lang="en-US" sz="3200" b="0" dirty="0" smtClean="0">
                <a:effectLst/>
                <a:latin typeface="Arial" panose="020B0604020202020204" pitchFamily="34" charset="0"/>
              </a:rPr>
              <a:t>tells us that believers "have the mind of Christ." Even more interesting, </a:t>
            </a:r>
            <a:r>
              <a:rPr lang="en-US" sz="3200" b="1" dirty="0" smtClean="0">
                <a:effectLst/>
                <a:latin typeface="Arial" panose="020B0604020202020204" pitchFamily="34" charset="0"/>
              </a:rPr>
              <a:t>2 Corinthians 10:5, </a:t>
            </a:r>
            <a:r>
              <a:rPr lang="en-US" sz="3200" b="0" dirty="0" smtClean="0">
                <a:effectLst/>
                <a:latin typeface="Arial" panose="020B0604020202020204" pitchFamily="34" charset="0"/>
              </a:rPr>
              <a:t>explains that those who are in Christ have the divine power to "demolish arguments and every pretension that sets itself up against the knowledge of God, and we take captive every thought to make it obedient to Christ" </a:t>
            </a:r>
            <a:r>
              <a:rPr lang="en-US" sz="3200" b="1" dirty="0" smtClean="0">
                <a:effectLst/>
                <a:latin typeface="Arial" panose="020B0604020202020204" pitchFamily="34" charset="0"/>
              </a:rPr>
              <a:t>(NIV)</a:t>
            </a:r>
            <a:r>
              <a:rPr lang="en-US" sz="3200" b="0" dirty="0" smtClean="0">
                <a:effectLst/>
                <a:latin typeface="Arial" panose="020B0604020202020204" pitchFamily="34" charset="0"/>
              </a:rPr>
              <a:t>. The Helmet of Salvation to protect our thoughts and minds is a crucial piece of armor. We cannot survive without it.</a:t>
            </a:r>
            <a:endParaRPr lang="en-US" sz="3200" dirty="0">
              <a:effectLst/>
            </a:endParaRPr>
          </a:p>
        </p:txBody>
      </p:sp>
    </p:spTree>
    <p:extLst>
      <p:ext uri="{BB962C8B-B14F-4D97-AF65-F5344CB8AC3E}">
        <p14:creationId xmlns:p14="http://schemas.microsoft.com/office/powerpoint/2010/main" val="234338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6838" y="219055"/>
            <a:ext cx="7417865" cy="5568790"/>
          </a:xfrm>
          <a:prstGeom prst="rect">
            <a:avLst/>
          </a:prstGeom>
        </p:spPr>
      </p:pic>
      <p:sp>
        <p:nvSpPr>
          <p:cNvPr id="3" name="Rectangle 2"/>
          <p:cNvSpPr/>
          <p:nvPr/>
        </p:nvSpPr>
        <p:spPr>
          <a:xfrm>
            <a:off x="3214084" y="6049318"/>
            <a:ext cx="5986255" cy="769441"/>
          </a:xfrm>
          <a:prstGeom prst="rect">
            <a:avLst/>
          </a:prstGeom>
        </p:spPr>
        <p:txBody>
          <a:bodyPr wrap="none">
            <a:spAutoFit/>
          </a:bodyPr>
          <a:lstStyle/>
          <a:p>
            <a:pPr algn="ctr">
              <a:spcAft>
                <a:spcPts val="1008"/>
              </a:spcAft>
            </a:pPr>
            <a:r>
              <a:rPr lang="en-US" sz="4400" b="1" dirty="0" smtClean="0">
                <a:effectLst/>
                <a:latin typeface="Arial Black" panose="020B0A04020102020204" pitchFamily="34" charset="0"/>
              </a:rPr>
              <a:t>Sword of the Spirit</a:t>
            </a:r>
            <a:endParaRPr lang="en-US" sz="4400" dirty="0">
              <a:effectLst/>
            </a:endParaRPr>
          </a:p>
        </p:txBody>
      </p:sp>
    </p:spTree>
    <p:extLst>
      <p:ext uri="{BB962C8B-B14F-4D97-AF65-F5344CB8AC3E}">
        <p14:creationId xmlns:p14="http://schemas.microsoft.com/office/powerpoint/2010/main" val="399290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83" y="383995"/>
            <a:ext cx="11294076" cy="5262979"/>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The Sword of the Spirit is the only offensive weapon in the armor of God with which we can strike against Satan. This weapon represents the Word of God, the Bible: "For the word of God is quick and powerful, and sharper than any </a:t>
            </a:r>
            <a:r>
              <a:rPr lang="en-US" sz="3200" b="0" dirty="0" err="1" smtClean="0">
                <a:effectLst/>
                <a:latin typeface="Arial" panose="020B0604020202020204" pitchFamily="34" charset="0"/>
              </a:rPr>
              <a:t>twoedged</a:t>
            </a:r>
            <a:r>
              <a:rPr lang="en-US" sz="3200" b="0" dirty="0" smtClean="0">
                <a:effectLst/>
                <a:latin typeface="Arial" panose="020B0604020202020204" pitchFamily="34" charset="0"/>
              </a:rPr>
              <a:t> sword, piercing even to the dividing asunder of soul and spirit, and of the joints and marrow, and is a discerner of the thoughts and intents of the heart" </a:t>
            </a:r>
            <a:r>
              <a:rPr lang="en-US" sz="3200" b="1" dirty="0" smtClean="0">
                <a:effectLst/>
                <a:latin typeface="Arial" panose="020B0604020202020204" pitchFamily="34" charset="0"/>
              </a:rPr>
              <a:t>(Hebrews 4:12)</a:t>
            </a:r>
            <a:r>
              <a:rPr lang="en-US" sz="3200" b="0" dirty="0" smtClean="0">
                <a:effectLst/>
                <a:latin typeface="Arial" panose="020B0604020202020204" pitchFamily="34" charset="0"/>
              </a:rPr>
              <a:t>.</a:t>
            </a:r>
            <a:endParaRPr lang="en-US" sz="3200" dirty="0">
              <a:effectLst/>
            </a:endParaRPr>
          </a:p>
        </p:txBody>
      </p:sp>
    </p:spTree>
    <p:extLst>
      <p:ext uri="{BB962C8B-B14F-4D97-AF65-F5344CB8AC3E}">
        <p14:creationId xmlns:p14="http://schemas.microsoft.com/office/powerpoint/2010/main" val="308417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265" y="333632"/>
            <a:ext cx="11145793" cy="5391219"/>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When Jesus Christ was tempted in the desert by Satan, He countered with the truth of scripture, setting an example for us to follow: “…</a:t>
            </a:r>
            <a:r>
              <a:rPr lang="en-US" sz="3200" b="0" dirty="0" smtClean="0">
                <a:solidFill>
                  <a:srgbClr val="FF0000"/>
                </a:solidFill>
                <a:effectLst/>
                <a:latin typeface="Arial" panose="020B0604020202020204" pitchFamily="34" charset="0"/>
              </a:rPr>
              <a:t>It is written, Man shall not live by bread alone, but by every word that </a:t>
            </a:r>
            <a:r>
              <a:rPr lang="en-US" sz="3200" b="0" dirty="0" err="1" smtClean="0">
                <a:solidFill>
                  <a:srgbClr val="FF0000"/>
                </a:solidFill>
                <a:effectLst/>
                <a:latin typeface="Arial" panose="020B0604020202020204" pitchFamily="34" charset="0"/>
              </a:rPr>
              <a:t>proceedeth</a:t>
            </a:r>
            <a:r>
              <a:rPr lang="en-US" sz="3200" b="0" dirty="0" smtClean="0">
                <a:solidFill>
                  <a:srgbClr val="FF0000"/>
                </a:solidFill>
                <a:effectLst/>
                <a:latin typeface="Arial" panose="020B0604020202020204" pitchFamily="34" charset="0"/>
              </a:rPr>
              <a:t> out of the mouth of God.</a:t>
            </a:r>
            <a:r>
              <a:rPr lang="en-US" sz="3200" b="0" dirty="0" smtClean="0">
                <a:effectLst/>
                <a:latin typeface="Arial" panose="020B0604020202020204" pitchFamily="34" charset="0"/>
              </a:rPr>
              <a:t>" </a:t>
            </a:r>
            <a:r>
              <a:rPr lang="en-US" sz="3200" b="1" dirty="0" smtClean="0">
                <a:effectLst/>
                <a:latin typeface="Arial" panose="020B0604020202020204" pitchFamily="34" charset="0"/>
              </a:rPr>
              <a:t>(Matthew 4:4)</a:t>
            </a:r>
            <a:r>
              <a:rPr lang="en-US" sz="3200" b="0" dirty="0" smtClean="0">
                <a:effectLst/>
                <a:latin typeface="Arial" panose="020B0604020202020204" pitchFamily="34" charset="0"/>
              </a:rPr>
              <a:t>.</a:t>
            </a:r>
            <a:endParaRPr lang="en-US" sz="3200" dirty="0" smtClean="0">
              <a:effectLst/>
            </a:endParaRPr>
          </a:p>
          <a:p>
            <a:pPr algn="just">
              <a:lnSpc>
                <a:spcPct val="150000"/>
              </a:lnSpc>
              <a:spcAft>
                <a:spcPts val="1008"/>
              </a:spcAft>
            </a:pPr>
            <a:r>
              <a:rPr lang="en-US" sz="3200" b="0" dirty="0" smtClean="0">
                <a:effectLst/>
                <a:latin typeface="Arial" panose="020B0604020202020204" pitchFamily="34" charset="0"/>
              </a:rPr>
              <a:t>Satan's tactics have not changed, so the Sword of the Spirit is still our best defense.</a:t>
            </a:r>
            <a:endParaRPr lang="en-US" sz="3200" b="0" dirty="0">
              <a:effectLst/>
            </a:endParaRPr>
          </a:p>
        </p:txBody>
      </p:sp>
    </p:spTree>
    <p:extLst>
      <p:ext uri="{BB962C8B-B14F-4D97-AF65-F5344CB8AC3E}">
        <p14:creationId xmlns:p14="http://schemas.microsoft.com/office/powerpoint/2010/main" val="302432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7128" y="173575"/>
            <a:ext cx="8147769" cy="5432109"/>
          </a:xfrm>
          <a:prstGeom prst="rect">
            <a:avLst/>
          </a:prstGeom>
        </p:spPr>
      </p:pic>
      <p:sp>
        <p:nvSpPr>
          <p:cNvPr id="3" name="Rectangle 2"/>
          <p:cNvSpPr/>
          <p:nvPr/>
        </p:nvSpPr>
        <p:spPr>
          <a:xfrm>
            <a:off x="3276687" y="5950463"/>
            <a:ext cx="5144357" cy="707886"/>
          </a:xfrm>
          <a:prstGeom prst="rect">
            <a:avLst/>
          </a:prstGeom>
        </p:spPr>
        <p:txBody>
          <a:bodyPr wrap="none">
            <a:spAutoFit/>
          </a:bodyPr>
          <a:lstStyle/>
          <a:p>
            <a:pPr algn="ctr">
              <a:spcAft>
                <a:spcPts val="1008"/>
              </a:spcAft>
            </a:pPr>
            <a:r>
              <a:rPr lang="en-US" sz="4000" b="1" dirty="0" smtClean="0">
                <a:effectLst/>
                <a:latin typeface="Arial" panose="020B0604020202020204" pitchFamily="34" charset="0"/>
              </a:rPr>
              <a:t>The Power of Prayer</a:t>
            </a:r>
            <a:endParaRPr lang="en-US" sz="4000" dirty="0">
              <a:effectLst/>
            </a:endParaRPr>
          </a:p>
        </p:txBody>
      </p:sp>
    </p:spTree>
    <p:extLst>
      <p:ext uri="{BB962C8B-B14F-4D97-AF65-F5344CB8AC3E}">
        <p14:creationId xmlns:p14="http://schemas.microsoft.com/office/powerpoint/2010/main" val="1483412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89" y="0"/>
            <a:ext cx="11689492" cy="6683881"/>
          </a:xfrm>
          <a:prstGeom prst="rect">
            <a:avLst/>
          </a:prstGeom>
        </p:spPr>
        <p:txBody>
          <a:bodyPr wrap="square">
            <a:spAutoFit/>
          </a:bodyPr>
          <a:lstStyle/>
          <a:p>
            <a:pPr algn="just">
              <a:lnSpc>
                <a:spcPct val="150000"/>
              </a:lnSpc>
              <a:spcAft>
                <a:spcPts val="1008"/>
              </a:spcAft>
            </a:pPr>
            <a:r>
              <a:rPr lang="en-US" sz="2800" b="0" dirty="0" smtClean="0">
                <a:effectLst/>
                <a:latin typeface="Arial" panose="020B0604020202020204" pitchFamily="34" charset="0"/>
              </a:rPr>
              <a:t>Finally, Paul adds the power of</a:t>
            </a:r>
            <a:r>
              <a:rPr lang="en-US" sz="2800" b="1" dirty="0" smtClean="0">
                <a:effectLst/>
                <a:latin typeface="Arial" panose="020B0604020202020204" pitchFamily="34" charset="0"/>
              </a:rPr>
              <a:t> </a:t>
            </a:r>
            <a:r>
              <a:rPr lang="en-US" sz="2800" b="1" u="sng" dirty="0" smtClean="0">
                <a:effectLst/>
                <a:latin typeface="Arial" panose="020B0604020202020204" pitchFamily="34" charset="0"/>
              </a:rPr>
              <a:t>prayer</a:t>
            </a:r>
            <a:r>
              <a:rPr lang="en-US" sz="2800" b="1" dirty="0" smtClean="0">
                <a:effectLst/>
                <a:latin typeface="Arial" panose="020B0604020202020204" pitchFamily="34" charset="0"/>
              </a:rPr>
              <a:t> </a:t>
            </a:r>
            <a:r>
              <a:rPr lang="en-US" sz="2800" b="0" dirty="0" smtClean="0">
                <a:effectLst/>
                <a:latin typeface="Arial" panose="020B0604020202020204" pitchFamily="34" charset="0"/>
              </a:rPr>
              <a:t>to the Armor of God: “Praying always with all prayer and supplication in the Spirit, and watching thereunto with all perseverance and supplication for all saints;" </a:t>
            </a:r>
            <a:r>
              <a:rPr lang="en-US" sz="2800" b="1" dirty="0" smtClean="0">
                <a:effectLst/>
                <a:latin typeface="Arial" panose="020B0604020202020204" pitchFamily="34" charset="0"/>
              </a:rPr>
              <a:t>(Ephesians 6:18)</a:t>
            </a:r>
            <a:r>
              <a:rPr lang="en-US" sz="2800" b="0" dirty="0" smtClean="0">
                <a:effectLst/>
                <a:latin typeface="Arial" panose="020B0604020202020204" pitchFamily="34" charset="0"/>
              </a:rPr>
              <a:t>. </a:t>
            </a:r>
            <a:endParaRPr lang="en-US" sz="2800" dirty="0" smtClean="0">
              <a:effectLst/>
            </a:endParaRPr>
          </a:p>
          <a:p>
            <a:pPr algn="just">
              <a:lnSpc>
                <a:spcPct val="150000"/>
              </a:lnSpc>
              <a:spcAft>
                <a:spcPts val="1008"/>
              </a:spcAft>
            </a:pPr>
            <a:r>
              <a:rPr lang="en-US" sz="2800" b="0" dirty="0" smtClean="0">
                <a:effectLst/>
                <a:latin typeface="Arial" panose="020B0604020202020204" pitchFamily="34" charset="0"/>
              </a:rPr>
              <a:t>Every smart soldier knows they must keep the lines of communication open to their Commander. God has orders for us, through his Word and the promptings of the Holy Spirit. Satan hates it when we pray. He knows prayer strengthens us and keeps us alert to his deception. Paul cautions us to pray for others as well. With the Armor of God and the gift of prayer, we can be ready for whatever the enemy throws at us.</a:t>
            </a:r>
            <a:endParaRPr lang="en-US" sz="2800" b="0" dirty="0">
              <a:effectLst/>
            </a:endParaRPr>
          </a:p>
        </p:txBody>
      </p:sp>
    </p:spTree>
    <p:extLst>
      <p:ext uri="{BB962C8B-B14F-4D97-AF65-F5344CB8AC3E}">
        <p14:creationId xmlns:p14="http://schemas.microsoft.com/office/powerpoint/2010/main" val="261994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376788"/>
            <a:ext cx="11294076" cy="1938992"/>
          </a:xfrm>
          <a:prstGeom prst="rect">
            <a:avLst/>
          </a:prstGeom>
        </p:spPr>
        <p:txBody>
          <a:bodyPr wrap="square">
            <a:spAutoFit/>
          </a:bodyPr>
          <a:lstStyle/>
          <a:p>
            <a:pPr algn="ctr">
              <a:spcAft>
                <a:spcPts val="1008"/>
              </a:spcAft>
            </a:pPr>
            <a:r>
              <a:rPr lang="en-US" sz="6000" b="1" dirty="0" smtClean="0">
                <a:effectLst/>
                <a:latin typeface="Arial" panose="020B0604020202020204" pitchFamily="34" charset="0"/>
              </a:rPr>
              <a:t>Scriptures That Will Help Keep Us Equipped For Our Journey</a:t>
            </a:r>
            <a:endParaRPr lang="en-US" sz="6000" dirty="0">
              <a:effectLst/>
            </a:endParaRPr>
          </a:p>
        </p:txBody>
      </p:sp>
    </p:spTree>
    <p:extLst>
      <p:ext uri="{BB962C8B-B14F-4D97-AF65-F5344CB8AC3E}">
        <p14:creationId xmlns:p14="http://schemas.microsoft.com/office/powerpoint/2010/main" val="459313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060" y="297476"/>
            <a:ext cx="11664778" cy="6129883"/>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1). </a:t>
            </a:r>
            <a:r>
              <a:rPr lang="en-US" sz="3200" b="1" dirty="0" smtClean="0">
                <a:effectLst/>
                <a:latin typeface="Arial" panose="020B0604020202020204" pitchFamily="34" charset="0"/>
              </a:rPr>
              <a:t>Hebrews 13:21 (ESV) </a:t>
            </a:r>
            <a:r>
              <a:rPr lang="en-US" sz="3200" b="0" dirty="0" smtClean="0">
                <a:effectLst/>
                <a:latin typeface="Arial" panose="020B0604020202020204" pitchFamily="34" charset="0"/>
              </a:rPr>
              <a:t>Equip you with everything good that you may do his will, working in us that which is pleasing in his sight, through Jesus Christ, to whom be glory forever and ever. Amen.</a:t>
            </a:r>
            <a:endParaRPr lang="en-US" sz="3200" dirty="0" smtClean="0">
              <a:effectLst/>
            </a:endParaRPr>
          </a:p>
          <a:p>
            <a:pPr algn="just">
              <a:lnSpc>
                <a:spcPct val="150000"/>
              </a:lnSpc>
              <a:spcAft>
                <a:spcPts val="1008"/>
              </a:spcAft>
            </a:pPr>
            <a:r>
              <a:rPr lang="en-US" sz="3200" b="0" dirty="0" smtClean="0">
                <a:effectLst/>
                <a:latin typeface="Arial" panose="020B0604020202020204" pitchFamily="34" charset="0"/>
              </a:rPr>
              <a:t>2). </a:t>
            </a:r>
            <a:r>
              <a:rPr lang="en-US" sz="3200" b="1" dirty="0" smtClean="0">
                <a:effectLst/>
                <a:latin typeface="Arial" panose="020B0604020202020204" pitchFamily="34" charset="0"/>
              </a:rPr>
              <a:t>2 Timothy 3:16-17 (ESV)</a:t>
            </a:r>
            <a:r>
              <a:rPr lang="en-US" sz="3200" b="0" dirty="0" smtClean="0">
                <a:effectLst/>
                <a:latin typeface="Arial" panose="020B0604020202020204" pitchFamily="34" charset="0"/>
              </a:rPr>
              <a:t> All Scripture is breathed out by God and profitable for teaching, for reproof, for correction, and for training in righteousness, that the man of God may be complete, equipped for every good work.</a:t>
            </a:r>
            <a:endParaRPr lang="en-US" sz="3200" dirty="0">
              <a:effectLst/>
            </a:endParaRPr>
          </a:p>
        </p:txBody>
      </p:sp>
    </p:spTree>
    <p:extLst>
      <p:ext uri="{BB962C8B-B14F-4D97-AF65-F5344CB8AC3E}">
        <p14:creationId xmlns:p14="http://schemas.microsoft.com/office/powerpoint/2010/main" val="814351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483" y="332231"/>
            <a:ext cx="11219934" cy="5391219"/>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3). </a:t>
            </a:r>
            <a:r>
              <a:rPr lang="en-US" sz="3200" b="1" dirty="0" smtClean="0">
                <a:effectLst/>
                <a:latin typeface="Arial" panose="020B0604020202020204" pitchFamily="34" charset="0"/>
              </a:rPr>
              <a:t>2 Peter 1:3 (ESV)</a:t>
            </a:r>
            <a:r>
              <a:rPr lang="en-US" sz="3200" b="0" dirty="0" smtClean="0">
                <a:effectLst/>
                <a:latin typeface="Arial" panose="020B0604020202020204" pitchFamily="34" charset="0"/>
              </a:rPr>
              <a:t> His divine power has granted to us all things that pertain to life and godliness, through the knowledge of him who called us to his own glory and excellence,</a:t>
            </a:r>
            <a:endParaRPr lang="en-US" sz="3200" dirty="0" smtClean="0">
              <a:effectLst/>
            </a:endParaRPr>
          </a:p>
          <a:p>
            <a:pPr algn="just">
              <a:lnSpc>
                <a:spcPct val="150000"/>
              </a:lnSpc>
              <a:spcAft>
                <a:spcPts val="1008"/>
              </a:spcAft>
            </a:pPr>
            <a:r>
              <a:rPr lang="en-US" sz="3200" b="0" dirty="0" smtClean="0">
                <a:effectLst/>
                <a:latin typeface="Arial" panose="020B0604020202020204" pitchFamily="34" charset="0"/>
              </a:rPr>
              <a:t>4). </a:t>
            </a:r>
            <a:r>
              <a:rPr lang="en-US" sz="3200" b="1" dirty="0" smtClean="0">
                <a:effectLst/>
                <a:latin typeface="Arial" panose="020B0604020202020204" pitchFamily="34" charset="0"/>
              </a:rPr>
              <a:t>Ephesians 2:10 (ESV) </a:t>
            </a:r>
            <a:r>
              <a:rPr lang="en-US" sz="3200" b="0" dirty="0" smtClean="0">
                <a:effectLst/>
                <a:latin typeface="Arial" panose="020B0604020202020204" pitchFamily="34" charset="0"/>
              </a:rPr>
              <a:t>For we are his workmanship, created in Christ Jesus for good works, which God prepared beforehand, that we should walk in them.</a:t>
            </a:r>
            <a:endParaRPr lang="en-US" sz="3200" dirty="0">
              <a:effectLst/>
            </a:endParaRPr>
          </a:p>
        </p:txBody>
      </p:sp>
    </p:spTree>
    <p:extLst>
      <p:ext uri="{BB962C8B-B14F-4D97-AF65-F5344CB8AC3E}">
        <p14:creationId xmlns:p14="http://schemas.microsoft.com/office/powerpoint/2010/main" val="82093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3654" y="469557"/>
            <a:ext cx="7660411" cy="4778760"/>
          </a:xfrm>
          <a:prstGeom prst="rect">
            <a:avLst/>
          </a:prstGeom>
        </p:spPr>
      </p:pic>
      <p:sp>
        <p:nvSpPr>
          <p:cNvPr id="3" name="Rectangle 2"/>
          <p:cNvSpPr/>
          <p:nvPr/>
        </p:nvSpPr>
        <p:spPr>
          <a:xfrm>
            <a:off x="4214852" y="5468550"/>
            <a:ext cx="4009431" cy="769441"/>
          </a:xfrm>
          <a:prstGeom prst="rect">
            <a:avLst/>
          </a:prstGeom>
        </p:spPr>
        <p:txBody>
          <a:bodyPr wrap="none">
            <a:spAutoFit/>
          </a:bodyPr>
          <a:lstStyle/>
          <a:p>
            <a:pPr algn="ctr">
              <a:spcAft>
                <a:spcPts val="1008"/>
              </a:spcAft>
            </a:pPr>
            <a:r>
              <a:rPr lang="en-US" sz="4400" b="1" u="sng" dirty="0" smtClean="0">
                <a:effectLst/>
                <a:latin typeface="Arial" panose="020B0604020202020204" pitchFamily="34" charset="0"/>
              </a:rPr>
              <a:t>Armor of God </a:t>
            </a:r>
            <a:endParaRPr lang="en-US" sz="4400" dirty="0">
              <a:effectLst/>
            </a:endParaRPr>
          </a:p>
        </p:txBody>
      </p:sp>
    </p:spTree>
    <p:extLst>
      <p:ext uri="{BB962C8B-B14F-4D97-AF65-F5344CB8AC3E}">
        <p14:creationId xmlns:p14="http://schemas.microsoft.com/office/powerpoint/2010/main" val="3225623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632" y="0"/>
            <a:ext cx="11738919" cy="6378477"/>
          </a:xfrm>
          <a:prstGeom prst="rect">
            <a:avLst/>
          </a:prstGeom>
        </p:spPr>
        <p:txBody>
          <a:bodyPr wrap="square">
            <a:spAutoFit/>
          </a:bodyPr>
          <a:lstStyle/>
          <a:p>
            <a:pPr algn="just">
              <a:lnSpc>
                <a:spcPct val="150000"/>
              </a:lnSpc>
              <a:spcAft>
                <a:spcPts val="1008"/>
              </a:spcAft>
            </a:pPr>
            <a:r>
              <a:rPr lang="en-US" sz="3000" b="0" dirty="0" smtClean="0">
                <a:effectLst/>
                <a:latin typeface="Arial" panose="020B0604020202020204" pitchFamily="34" charset="0"/>
              </a:rPr>
              <a:t>5). </a:t>
            </a:r>
            <a:r>
              <a:rPr lang="en-US" sz="3000" b="1" dirty="0" smtClean="0">
                <a:effectLst/>
                <a:latin typeface="Arial" panose="020B0604020202020204" pitchFamily="34" charset="0"/>
              </a:rPr>
              <a:t>2 Corinthians 10:3-5 (ESV) </a:t>
            </a:r>
            <a:r>
              <a:rPr lang="en-US" sz="3000" b="0" dirty="0" smtClean="0">
                <a:effectLst/>
                <a:latin typeface="Arial" panose="020B0604020202020204" pitchFamily="34" charset="0"/>
              </a:rPr>
              <a:t>For though we walk in the flesh, we are not waging war according to the flesh. For the weapons of our warfare are not of the flesh but have divine power to destroy strongholds. We destroy arguments and every lofty opinion raised against the knowledge of God, and take every thought captive to obey Christ,</a:t>
            </a:r>
            <a:endParaRPr lang="en-US" sz="3000" dirty="0" smtClean="0">
              <a:effectLst/>
            </a:endParaRPr>
          </a:p>
          <a:p>
            <a:pPr algn="just">
              <a:lnSpc>
                <a:spcPct val="150000"/>
              </a:lnSpc>
              <a:spcAft>
                <a:spcPts val="1008"/>
              </a:spcAft>
            </a:pPr>
            <a:r>
              <a:rPr lang="en-US" sz="3000" b="0" dirty="0" smtClean="0">
                <a:effectLst/>
                <a:latin typeface="Arial" panose="020B0604020202020204" pitchFamily="34" charset="0"/>
              </a:rPr>
              <a:t>6). </a:t>
            </a:r>
            <a:r>
              <a:rPr lang="en-US" sz="3000" b="1" dirty="0" smtClean="0">
                <a:effectLst/>
                <a:latin typeface="Arial" panose="020B0604020202020204" pitchFamily="34" charset="0"/>
              </a:rPr>
              <a:t>1 Timothy 6:12 (ESV) </a:t>
            </a:r>
            <a:r>
              <a:rPr lang="en-US" sz="3000" b="0" dirty="0" smtClean="0">
                <a:effectLst/>
                <a:latin typeface="Arial" panose="020B0604020202020204" pitchFamily="34" charset="0"/>
              </a:rPr>
              <a:t>Fight the good fight of the faith. Take hold of the eternal life to which you were called, and about which you made the good confession in the presence of many witnesses.</a:t>
            </a:r>
            <a:endParaRPr lang="en-US" sz="3000" dirty="0" smtClean="0">
              <a:effectLst/>
            </a:endParaRPr>
          </a:p>
        </p:txBody>
      </p:sp>
    </p:spTree>
    <p:extLst>
      <p:ext uri="{BB962C8B-B14F-4D97-AF65-F5344CB8AC3E}">
        <p14:creationId xmlns:p14="http://schemas.microsoft.com/office/powerpoint/2010/main" val="171744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05" y="841194"/>
            <a:ext cx="11430000" cy="4524315"/>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7. </a:t>
            </a:r>
            <a:r>
              <a:rPr lang="en-US" sz="3200" b="1" dirty="0" smtClean="0">
                <a:effectLst/>
                <a:latin typeface="Arial" panose="020B0604020202020204" pitchFamily="34" charset="0"/>
              </a:rPr>
              <a:t>Hebrews 13:20-21 (ESV) </a:t>
            </a:r>
            <a:r>
              <a:rPr lang="en-US" sz="3200" b="0" dirty="0" smtClean="0">
                <a:effectLst/>
                <a:latin typeface="Arial" panose="020B0604020202020204" pitchFamily="34" charset="0"/>
              </a:rPr>
              <a:t>Now may the God of peace who brought again from the dead our Lord Jesus, the great shepherd of the sheep, by the blood of the eternal covenant, equip you with everything good that you may do his will, working in us that which is pleasing in his sight, through Jesus Christ, to whom be glory forever and ever. Amen.</a:t>
            </a:r>
            <a:endParaRPr lang="en-US" sz="3200" dirty="0">
              <a:effectLst/>
            </a:endParaRPr>
          </a:p>
        </p:txBody>
      </p:sp>
    </p:spTree>
    <p:extLst>
      <p:ext uri="{BB962C8B-B14F-4D97-AF65-F5344CB8AC3E}">
        <p14:creationId xmlns:p14="http://schemas.microsoft.com/office/powerpoint/2010/main" val="86283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u="sng" dirty="0" smtClean="0"/>
              <a:t> </a:t>
            </a:r>
            <a:endParaRPr lang="en-US" dirty="0" smtClean="0">
              <a:effectLst/>
            </a:endParaRPr>
          </a:p>
          <a:p>
            <a:pPr marL="0" indent="0" algn="just">
              <a:buNone/>
            </a:pPr>
            <a:r>
              <a:rPr lang="en-US" dirty="0"/>
              <a:t>In this illustrated step-by-step study of the Armor of God, you'll learn the importance of wearing your spiritual armor </a:t>
            </a:r>
            <a:r>
              <a:rPr lang="en-US" dirty="0" smtClean="0"/>
              <a:t>daily </a:t>
            </a:r>
            <a:r>
              <a:rPr lang="en-US" dirty="0"/>
              <a:t>and how it protects against Satan's attacks. </a:t>
            </a:r>
            <a:endParaRPr lang="en-US" dirty="0" smtClean="0"/>
          </a:p>
          <a:p>
            <a:pPr marL="0" indent="0" algn="just">
              <a:buNone/>
            </a:pPr>
            <a:r>
              <a:rPr lang="en-US" dirty="0" smtClean="0"/>
              <a:t>None </a:t>
            </a:r>
            <a:r>
              <a:rPr lang="en-US" dirty="0"/>
              <a:t>of these six pieces of armor require power on our part. Jesus Christ has already won our victory through </a:t>
            </a:r>
            <a:r>
              <a:rPr lang="en-US" dirty="0" smtClean="0"/>
              <a:t>His </a:t>
            </a:r>
            <a:r>
              <a:rPr lang="en-US" dirty="0"/>
              <a:t>sacrificial death on the cross. We only have to put on the effective armor </a:t>
            </a:r>
            <a:r>
              <a:rPr lang="en-US" dirty="0" smtClean="0"/>
              <a:t>He </a:t>
            </a:r>
            <a:r>
              <a:rPr lang="en-US" dirty="0"/>
              <a:t>has given us. </a:t>
            </a:r>
            <a:endParaRPr lang="en-US" b="0" dirty="0">
              <a:effectLst/>
            </a:endParaRPr>
          </a:p>
        </p:txBody>
      </p:sp>
    </p:spTree>
    <p:extLst>
      <p:ext uri="{BB962C8B-B14F-4D97-AF65-F5344CB8AC3E}">
        <p14:creationId xmlns:p14="http://schemas.microsoft.com/office/powerpoint/2010/main" val="373044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1334" y="342466"/>
            <a:ext cx="7690569" cy="5127294"/>
          </a:xfrm>
          <a:prstGeom prst="rect">
            <a:avLst/>
          </a:prstGeom>
        </p:spPr>
      </p:pic>
      <p:sp>
        <p:nvSpPr>
          <p:cNvPr id="3" name="Rectangle 2"/>
          <p:cNvSpPr/>
          <p:nvPr/>
        </p:nvSpPr>
        <p:spPr>
          <a:xfrm>
            <a:off x="3901040" y="5641545"/>
            <a:ext cx="4451155" cy="830997"/>
          </a:xfrm>
          <a:prstGeom prst="rect">
            <a:avLst/>
          </a:prstGeom>
        </p:spPr>
        <p:txBody>
          <a:bodyPr wrap="none">
            <a:spAutoFit/>
          </a:bodyPr>
          <a:lstStyle/>
          <a:p>
            <a:pPr algn="ctr">
              <a:spcAft>
                <a:spcPts val="1008"/>
              </a:spcAft>
            </a:pPr>
            <a:r>
              <a:rPr lang="en-US" sz="4800" b="1" u="sng" dirty="0" smtClean="0">
                <a:effectLst/>
                <a:latin typeface="Arial Black" panose="020B0A04020102020204" pitchFamily="34" charset="0"/>
              </a:rPr>
              <a:t>Belt of Truth</a:t>
            </a:r>
            <a:endParaRPr lang="en-US" sz="4800" dirty="0" smtClean="0">
              <a:effectLst/>
            </a:endParaRPr>
          </a:p>
        </p:txBody>
      </p:sp>
    </p:spTree>
    <p:extLst>
      <p:ext uri="{BB962C8B-B14F-4D97-AF65-F5344CB8AC3E}">
        <p14:creationId xmlns:p14="http://schemas.microsoft.com/office/powerpoint/2010/main" val="127185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773" y="518984"/>
            <a:ext cx="11479427" cy="4444807"/>
          </a:xfrm>
          <a:prstGeom prst="rect">
            <a:avLst/>
          </a:prstGeom>
        </p:spPr>
        <p:txBody>
          <a:bodyPr wrap="square">
            <a:spAutoFit/>
          </a:bodyPr>
          <a:lstStyle/>
          <a:p>
            <a:pPr algn="just">
              <a:lnSpc>
                <a:spcPct val="150000"/>
              </a:lnSpc>
              <a:spcAft>
                <a:spcPts val="1008"/>
              </a:spcAft>
            </a:pPr>
            <a:r>
              <a:rPr lang="en-US" sz="3200" b="0" dirty="0" smtClean="0">
                <a:effectLst/>
                <a:latin typeface="Arial" panose="020B0604020202020204" pitchFamily="34" charset="0"/>
              </a:rPr>
              <a:t>The Belt of Truth is the first element of the Armor of God. In the ancient world, a soldier's belt not only kept his armor in place but, if wide enough, protected his kidneys and other vital organs. Just so, the truth protects us. Practically applied, you might say the Belt of Truth holds up our spiritual pants so that we're not exposed and vulnerable.</a:t>
            </a:r>
            <a:endParaRPr lang="en-US" sz="3200" b="0" dirty="0">
              <a:effectLst/>
            </a:endParaRPr>
          </a:p>
        </p:txBody>
      </p:sp>
    </p:spTree>
    <p:extLst>
      <p:ext uri="{BB962C8B-B14F-4D97-AF65-F5344CB8AC3E}">
        <p14:creationId xmlns:p14="http://schemas.microsoft.com/office/powerpoint/2010/main" val="173066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03" y="1417332"/>
            <a:ext cx="11516497" cy="3785652"/>
          </a:xfrm>
          <a:prstGeom prst="rect">
            <a:avLst/>
          </a:prstGeom>
        </p:spPr>
        <p:txBody>
          <a:bodyPr wrap="square">
            <a:spAutoFit/>
          </a:bodyPr>
          <a:lstStyle/>
          <a:p>
            <a:pPr>
              <a:lnSpc>
                <a:spcPct val="150000"/>
              </a:lnSpc>
              <a:spcAft>
                <a:spcPts val="1008"/>
              </a:spcAft>
            </a:pPr>
            <a:r>
              <a:rPr lang="en-US" sz="3200" b="0" dirty="0" smtClean="0">
                <a:effectLst/>
                <a:latin typeface="Arial" panose="020B0604020202020204" pitchFamily="34" charset="0"/>
              </a:rPr>
              <a:t>Jesus Christ called Satan the father of lies: "He [the devil] was a murderer from the beginning. He has always hated the truth, because there is no truth in him. When he lies, it is consistent with his character; for he is a liar and the father of lies" </a:t>
            </a:r>
            <a:r>
              <a:rPr lang="en-US" sz="3200" b="1" dirty="0" smtClean="0">
                <a:effectLst/>
                <a:latin typeface="Arial" panose="020B0604020202020204" pitchFamily="34" charset="0"/>
              </a:rPr>
              <a:t>(John 8:44, NLT)</a:t>
            </a:r>
            <a:r>
              <a:rPr lang="en-US" sz="3200" b="0" dirty="0" smtClean="0">
                <a:effectLst/>
                <a:latin typeface="Arial" panose="020B0604020202020204" pitchFamily="34" charset="0"/>
              </a:rPr>
              <a:t>.</a:t>
            </a:r>
            <a:endParaRPr lang="en-US" sz="3200" dirty="0">
              <a:effectLst/>
            </a:endParaRPr>
          </a:p>
        </p:txBody>
      </p:sp>
    </p:spTree>
    <p:extLst>
      <p:ext uri="{BB962C8B-B14F-4D97-AF65-F5344CB8AC3E}">
        <p14:creationId xmlns:p14="http://schemas.microsoft.com/office/powerpoint/2010/main" val="408494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78" y="139494"/>
            <a:ext cx="11813059" cy="5391219"/>
          </a:xfrm>
          <a:prstGeom prst="rect">
            <a:avLst/>
          </a:prstGeom>
        </p:spPr>
        <p:txBody>
          <a:bodyPr wrap="square">
            <a:spAutoFit/>
          </a:bodyPr>
          <a:lstStyle/>
          <a:p>
            <a:pPr>
              <a:lnSpc>
                <a:spcPct val="150000"/>
              </a:lnSpc>
              <a:spcAft>
                <a:spcPts val="1008"/>
              </a:spcAft>
            </a:pPr>
            <a:r>
              <a:rPr lang="en-US" sz="2800" b="0" dirty="0" smtClean="0">
                <a:effectLst/>
                <a:latin typeface="Arial" panose="020B0604020202020204" pitchFamily="34" charset="0"/>
              </a:rPr>
              <a:t>Deception is one of the enemy's oldest tactics. We can see through Satan's lies by holding them against the truth of the Bible. The Bible helps us defeat the lies of materialism, </a:t>
            </a:r>
            <a:r>
              <a:rPr lang="en-US" sz="2800" b="0" u="sng" dirty="0" smtClean="0">
                <a:effectLst/>
                <a:latin typeface="Arial" panose="020B0604020202020204" pitchFamily="34" charset="0"/>
              </a:rPr>
              <a:t>M</a:t>
            </a:r>
            <a:r>
              <a:rPr lang="en-US" sz="2800" b="1" u="sng" dirty="0" smtClean="0">
                <a:effectLst/>
                <a:latin typeface="Arial" panose="020B0604020202020204" pitchFamily="34" charset="0"/>
              </a:rPr>
              <a:t>oney</a:t>
            </a:r>
            <a:r>
              <a:rPr lang="en-US" sz="2800" b="1" i="1" dirty="0" smtClean="0">
                <a:effectLst/>
                <a:latin typeface="Arial" panose="020B0604020202020204" pitchFamily="34" charset="0"/>
              </a:rPr>
              <a:t>, </a:t>
            </a:r>
            <a:r>
              <a:rPr lang="en-US" sz="2800" b="1" dirty="0" smtClean="0">
                <a:effectLst/>
                <a:latin typeface="Arial" panose="020B0604020202020204" pitchFamily="34" charset="0"/>
              </a:rPr>
              <a:t>(Mark 10:25</a:t>
            </a:r>
            <a:r>
              <a:rPr lang="en-US" sz="2800" b="0" dirty="0" smtClean="0">
                <a:effectLst/>
                <a:latin typeface="Arial" panose="020B0604020202020204" pitchFamily="34" charset="0"/>
              </a:rPr>
              <a:t>, </a:t>
            </a:r>
            <a:r>
              <a:rPr lang="en-US" sz="2800" b="1" dirty="0" smtClean="0">
                <a:effectLst/>
                <a:latin typeface="Arial" panose="020B0604020202020204" pitchFamily="34" charset="0"/>
              </a:rPr>
              <a:t>Exodus 20:3)</a:t>
            </a:r>
            <a:r>
              <a:rPr lang="en-US" sz="2800" b="0" dirty="0" smtClean="0">
                <a:effectLst/>
                <a:latin typeface="Arial" panose="020B0604020202020204" pitchFamily="34" charset="0"/>
              </a:rPr>
              <a:t> </a:t>
            </a:r>
            <a:r>
              <a:rPr lang="en-US" sz="2800" b="0" i="1" dirty="0" smtClean="0">
                <a:effectLst/>
                <a:latin typeface="Arial" panose="020B0604020202020204" pitchFamily="34" charset="0"/>
              </a:rPr>
              <a:t>power</a:t>
            </a:r>
            <a:r>
              <a:rPr lang="en-US" sz="2800" b="0" dirty="0" smtClean="0">
                <a:effectLst/>
                <a:latin typeface="Arial" panose="020B0604020202020204" pitchFamily="34" charset="0"/>
              </a:rPr>
              <a:t>, and </a:t>
            </a:r>
            <a:r>
              <a:rPr lang="en-US" sz="2800" b="0" i="1" dirty="0" smtClean="0">
                <a:effectLst/>
                <a:latin typeface="Arial" panose="020B0604020202020204" pitchFamily="34" charset="0"/>
              </a:rPr>
              <a:t>pleasure,</a:t>
            </a:r>
            <a:r>
              <a:rPr lang="en-US" sz="2800" b="0" dirty="0" smtClean="0">
                <a:effectLst/>
                <a:latin typeface="Arial" panose="020B0604020202020204" pitchFamily="34" charset="0"/>
              </a:rPr>
              <a:t> as the most important things in life. Thus, the truth of God's Word shines its light of </a:t>
            </a:r>
            <a:r>
              <a:rPr lang="en-US" sz="2800" b="1" u="sng" dirty="0" smtClean="0">
                <a:effectLst/>
                <a:latin typeface="Arial" panose="020B0604020202020204" pitchFamily="34" charset="0"/>
              </a:rPr>
              <a:t>integrity</a:t>
            </a:r>
            <a:r>
              <a:rPr lang="en-US" sz="2800" b="0" dirty="0" smtClean="0">
                <a:effectLst/>
                <a:latin typeface="Arial" panose="020B0604020202020204" pitchFamily="34" charset="0"/>
              </a:rPr>
              <a:t> </a:t>
            </a:r>
            <a:r>
              <a:rPr lang="en-US" sz="2800" b="1" dirty="0" smtClean="0">
                <a:effectLst/>
                <a:latin typeface="Arial" panose="020B0604020202020204" pitchFamily="34" charset="0"/>
              </a:rPr>
              <a:t>(Job 2:3</a:t>
            </a:r>
            <a:r>
              <a:rPr lang="en-US" sz="2800" b="0" dirty="0" smtClean="0">
                <a:effectLst/>
                <a:latin typeface="Arial" panose="020B0604020202020204" pitchFamily="34" charset="0"/>
              </a:rPr>
              <a:t>, </a:t>
            </a:r>
            <a:r>
              <a:rPr lang="en-US" sz="2800" b="1" dirty="0" smtClean="0">
                <a:effectLst/>
                <a:latin typeface="Arial" panose="020B0604020202020204" pitchFamily="34" charset="0"/>
              </a:rPr>
              <a:t>1 Chronicles 29:17)</a:t>
            </a:r>
            <a:r>
              <a:rPr lang="en-US" sz="2800" b="0" dirty="0" smtClean="0">
                <a:effectLst/>
                <a:latin typeface="Arial" panose="020B0604020202020204" pitchFamily="34" charset="0"/>
              </a:rPr>
              <a:t> into our lives and holds together all of our spiritual defenses.</a:t>
            </a:r>
            <a:endParaRPr lang="en-US" sz="2800" dirty="0" smtClean="0">
              <a:effectLst/>
            </a:endParaRPr>
          </a:p>
          <a:p>
            <a:pPr>
              <a:lnSpc>
                <a:spcPct val="150000"/>
              </a:lnSpc>
              <a:spcAft>
                <a:spcPts val="1008"/>
              </a:spcAft>
            </a:pPr>
            <a:r>
              <a:rPr lang="en-US" sz="2800" b="0" dirty="0" smtClean="0">
                <a:effectLst/>
                <a:latin typeface="Arial" panose="020B0604020202020204" pitchFamily="34" charset="0"/>
              </a:rPr>
              <a:t>Jesus told us, “…</a:t>
            </a:r>
            <a:r>
              <a:rPr lang="en-US" sz="2800" b="0" dirty="0" smtClean="0">
                <a:solidFill>
                  <a:srgbClr val="FF0000"/>
                </a:solidFill>
                <a:effectLst/>
                <a:latin typeface="Arial" panose="020B0604020202020204" pitchFamily="34" charset="0"/>
              </a:rPr>
              <a:t>I am the way and the truth and the life, no man cometh unto the Father, but by me</a:t>
            </a:r>
            <a:r>
              <a:rPr lang="en-US" sz="2800" b="0" dirty="0" smtClean="0">
                <a:effectLst/>
                <a:latin typeface="Arial" panose="020B0604020202020204" pitchFamily="34" charset="0"/>
              </a:rPr>
              <a:t>" </a:t>
            </a:r>
            <a:r>
              <a:rPr lang="en-US" sz="2800" b="1" dirty="0" smtClean="0">
                <a:effectLst/>
                <a:latin typeface="Arial" panose="020B0604020202020204" pitchFamily="34" charset="0"/>
              </a:rPr>
              <a:t>(John 14:6)</a:t>
            </a:r>
            <a:r>
              <a:rPr lang="en-US" sz="2800" b="0" dirty="0" smtClean="0">
                <a:effectLst/>
                <a:latin typeface="Arial" panose="020B0604020202020204" pitchFamily="34" charset="0"/>
              </a:rPr>
              <a:t>.</a:t>
            </a:r>
            <a:endParaRPr lang="en-US" sz="2800" dirty="0">
              <a:effectLst/>
            </a:endParaRPr>
          </a:p>
        </p:txBody>
      </p:sp>
    </p:spTree>
    <p:extLst>
      <p:ext uri="{BB962C8B-B14F-4D97-AF65-F5344CB8AC3E}">
        <p14:creationId xmlns:p14="http://schemas.microsoft.com/office/powerpoint/2010/main" val="234555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0284" y="245982"/>
            <a:ext cx="8039326" cy="4609561"/>
          </a:xfrm>
          <a:prstGeom prst="rect">
            <a:avLst/>
          </a:prstGeom>
        </p:spPr>
      </p:pic>
      <p:sp>
        <p:nvSpPr>
          <p:cNvPr id="3" name="Rectangle 2"/>
          <p:cNvSpPr/>
          <p:nvPr/>
        </p:nvSpPr>
        <p:spPr>
          <a:xfrm>
            <a:off x="1772715" y="5456193"/>
            <a:ext cx="8498288" cy="707886"/>
          </a:xfrm>
          <a:prstGeom prst="rect">
            <a:avLst/>
          </a:prstGeom>
        </p:spPr>
        <p:txBody>
          <a:bodyPr wrap="none">
            <a:spAutoFit/>
          </a:bodyPr>
          <a:lstStyle/>
          <a:p>
            <a:pPr algn="ctr">
              <a:spcAft>
                <a:spcPts val="1008"/>
              </a:spcAft>
            </a:pPr>
            <a:r>
              <a:rPr lang="en-US" sz="4000" b="1" u="sng" dirty="0" smtClean="0">
                <a:effectLst/>
                <a:latin typeface="Arial Black" panose="020B0A04020102020204" pitchFamily="34" charset="0"/>
              </a:rPr>
              <a:t>Breastplate of Righteousness</a:t>
            </a:r>
            <a:endParaRPr lang="en-US" sz="4000" dirty="0">
              <a:effectLst/>
            </a:endParaRPr>
          </a:p>
        </p:txBody>
      </p:sp>
    </p:spTree>
    <p:extLst>
      <p:ext uri="{BB962C8B-B14F-4D97-AF65-F5344CB8AC3E}">
        <p14:creationId xmlns:p14="http://schemas.microsoft.com/office/powerpoint/2010/main" val="2043268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1763</Words>
  <Application>Microsoft Office PowerPoint</Application>
  <PresentationFormat>Widescreen</PresentationFormat>
  <Paragraphs>47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Calibri Light</vt:lpstr>
      <vt:lpstr>Office Theme</vt:lpstr>
      <vt:lpstr>Let’s Get Suited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 Dillon</dc:creator>
  <cp:lastModifiedBy>Carole Dillon</cp:lastModifiedBy>
  <cp:revision>15</cp:revision>
  <cp:lastPrinted>2024-08-13T14:45:22Z</cp:lastPrinted>
  <dcterms:created xsi:type="dcterms:W3CDTF">2024-08-01T15:28:24Z</dcterms:created>
  <dcterms:modified xsi:type="dcterms:W3CDTF">2024-08-13T21:39:08Z</dcterms:modified>
</cp:coreProperties>
</file>