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78" d="100"/>
          <a:sy n="78" d="100"/>
        </p:scale>
        <p:origin x="67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9324A9B-8CAA-4BCD-B30E-2433147CE9F6}" type="datetimeFigureOut">
              <a:rPr lang="en-US" smtClean="0"/>
              <a:t>8/14/2024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9919EF90-195D-4F41-B116-BA125F1C0C5E}" type="slidenum">
              <a:rPr lang="en-US" smtClean="0"/>
              <a:t>‹#›</a:t>
            </a:fld>
            <a:endParaRPr lang="en-US"/>
          </a:p>
        </p:txBody>
      </p:sp>
    </p:spTree>
    <p:extLst>
      <p:ext uri="{BB962C8B-B14F-4D97-AF65-F5344CB8AC3E}">
        <p14:creationId xmlns:p14="http://schemas.microsoft.com/office/powerpoint/2010/main" val="977489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19EF90-195D-4F41-B116-BA125F1C0C5E}" type="slidenum">
              <a:rPr lang="en-US" smtClean="0"/>
              <a:t>1</a:t>
            </a:fld>
            <a:endParaRPr lang="en-US"/>
          </a:p>
        </p:txBody>
      </p:sp>
    </p:spTree>
    <p:extLst>
      <p:ext uri="{BB962C8B-B14F-4D97-AF65-F5344CB8AC3E}">
        <p14:creationId xmlns:p14="http://schemas.microsoft.com/office/powerpoint/2010/main" val="1131411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ABA1ABB-F9EC-4F7C-9654-36581171666C}" type="datetime1">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7F1720-DF1B-4602-BC10-6052F13956DB}" type="datetime1">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75814B-D8EC-4BA7-8D48-4A707963FA1F}" type="datetime1">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59007A-5E3D-4676-97D4-FB331743298A}" type="datetime1">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A853DA-8B58-4FBC-B94E-CE9AB443A12D}" type="datetime1">
              <a:rPr lang="en-US" smtClean="0"/>
              <a:t>8/14/2024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6AA8C67-DE25-42F0-9532-790FB0E0F6F4}" type="datetime1">
              <a:rPr lang="en-US" smtClean="0"/>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60DE2ED-8499-41CB-8E07-F1AC8709312C}" type="datetime1">
              <a:rPr lang="en-US" smtClean="0"/>
              <a:t>8/14/2024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80EF26-64E1-4096-A8B6-976F1A59B1A3}" type="datetime1">
              <a:rPr lang="en-US" smtClean="0"/>
              <a:t>8/14/2024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79C123-4B24-4F0C-A1A6-35BE751DD918}" type="datetime1">
              <a:rPr lang="en-US" smtClean="0"/>
              <a:t>8/14/2024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45E31B-114B-4177-AB60-36F97E471685}" type="datetime1">
              <a:rPr lang="en-US" smtClean="0"/>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98ED74F-CA8C-469D-B497-10D9F729FB1D}" type="datetime1">
              <a:rPr lang="en-US" smtClean="0"/>
              <a:t>8/14/2024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A07805B-E835-4F7F-A895-894C4EAAAB47}" type="datetime1">
              <a:rPr lang="en-US" smtClean="0"/>
              <a:t>8/14/2024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9B7AD9F6-8CE7-4299-8FC6-328F4DCD3FF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890338" y="640080"/>
            <a:ext cx="3734014" cy="3566160"/>
          </a:xfrm>
        </p:spPr>
        <p:txBody>
          <a:bodyPr anchor="b">
            <a:normAutofit/>
          </a:bodyPr>
          <a:lstStyle/>
          <a:p>
            <a:pPr algn="l"/>
            <a:r>
              <a:rPr lang="en-US" sz="5000"/>
              <a:t>Law and Grace</a:t>
            </a:r>
            <a:br>
              <a:rPr lang="en-US" sz="5000"/>
            </a:br>
            <a:r>
              <a:rPr lang="en-US" sz="5000"/>
              <a:t>Min.Cameron Foster</a:t>
            </a:r>
          </a:p>
        </p:txBody>
      </p:sp>
      <p:sp>
        <p:nvSpPr>
          <p:cNvPr id="3" name="Subtitle 2"/>
          <p:cNvSpPr>
            <a:spLocks noGrp="1"/>
          </p:cNvSpPr>
          <p:nvPr>
            <p:ph type="subTitle" idx="1"/>
          </p:nvPr>
        </p:nvSpPr>
        <p:spPr>
          <a:xfrm>
            <a:off x="890339" y="4636008"/>
            <a:ext cx="3734014" cy="1572768"/>
          </a:xfrm>
        </p:spPr>
        <p:txBody>
          <a:bodyPr vert="horz" lIns="91440" tIns="45720" rIns="91440" bIns="45720" rtlCol="0">
            <a:normAutofit/>
          </a:bodyPr>
          <a:lstStyle/>
          <a:p>
            <a:pPr algn="l"/>
            <a:r>
              <a:rPr lang="en-US" sz="2200"/>
              <a:t>Mt. Zion Missionary Baptist Church</a:t>
            </a:r>
          </a:p>
          <a:p>
            <a:pPr algn="l"/>
            <a:r>
              <a:rPr lang="en-US" sz="2200"/>
              <a:t>Bible Study</a:t>
            </a:r>
          </a:p>
          <a:p>
            <a:pPr algn="l"/>
            <a:r>
              <a:rPr lang="en-US" sz="2200"/>
              <a:t>August 14, 2024</a:t>
            </a:r>
          </a:p>
        </p:txBody>
      </p:sp>
      <p:sp>
        <p:nvSpPr>
          <p:cNvPr id="11" name="sketchy line">
            <a:extLst>
              <a:ext uri="{FF2B5EF4-FFF2-40B4-BE49-F238E27FC236}">
                <a16:creationId xmlns="" xmlns:a16="http://schemas.microsoft.com/office/drawing/2014/main" id="{F49775AF-8896-43EE-92C6-83497D6DC56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Free photo: Bible, Kjv, Holy Bible - Free Image on Pixabay - 998150">
            <a:extLst>
              <a:ext uri="{FF2B5EF4-FFF2-40B4-BE49-F238E27FC236}">
                <a16:creationId xmlns="" xmlns:a16="http://schemas.microsoft.com/office/drawing/2014/main" id="{085F0B83-3917-8774-ED7A-D6C2699DEB67}"/>
              </a:ext>
            </a:extLst>
          </p:cNvPr>
          <p:cNvPicPr>
            <a:picLocks noChangeAspect="1"/>
          </p:cNvPicPr>
          <p:nvPr/>
        </p:nvPicPr>
        <p:blipFill>
          <a:blip r:embed="rId3"/>
          <a:srcRect r="24773"/>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098572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413A32F-ECD7-8632-D3CA-84D6BB66F825}"/>
              </a:ext>
            </a:extLst>
          </p:cNvPr>
          <p:cNvSpPr>
            <a:spLocks noGrp="1"/>
          </p:cNvSpPr>
          <p:nvPr>
            <p:ph type="title"/>
          </p:nvPr>
        </p:nvSpPr>
        <p:spPr/>
        <p:txBody>
          <a:bodyPr/>
          <a:lstStyle/>
          <a:p>
            <a:r>
              <a:rPr lang="en-US"/>
              <a:t>                             What Grace Does</a:t>
            </a:r>
          </a:p>
        </p:txBody>
      </p:sp>
      <p:sp>
        <p:nvSpPr>
          <p:cNvPr id="3" name="Content Placeholder 2">
            <a:extLst>
              <a:ext uri="{FF2B5EF4-FFF2-40B4-BE49-F238E27FC236}">
                <a16:creationId xmlns="" xmlns:a16="http://schemas.microsoft.com/office/drawing/2014/main" id="{71941058-F9EF-50FF-D5A5-F0E64DCA0932}"/>
              </a:ext>
            </a:extLst>
          </p:cNvPr>
          <p:cNvSpPr>
            <a:spLocks noGrp="1"/>
          </p:cNvSpPr>
          <p:nvPr>
            <p:ph idx="1"/>
          </p:nvPr>
        </p:nvSpPr>
        <p:spPr>
          <a:xfrm>
            <a:off x="838200" y="1418349"/>
            <a:ext cx="10515600" cy="4351338"/>
          </a:xfrm>
        </p:spPr>
        <p:txBody>
          <a:bodyPr vert="horz" lIns="91440" tIns="45720" rIns="91440" bIns="45720" rtlCol="0" anchor="t">
            <a:normAutofit/>
          </a:bodyPr>
          <a:lstStyle/>
          <a:p>
            <a:r>
              <a:rPr lang="en-US" dirty="0"/>
              <a:t>For all have sinned, and come short of the glory of God (Romans 3:23</a:t>
            </a:r>
            <a:r>
              <a:rPr lang="en-US" dirty="0" smtClean="0"/>
              <a:t>). </a:t>
            </a:r>
            <a:r>
              <a:rPr lang="en-US" dirty="0"/>
              <a:t>Y</a:t>
            </a:r>
            <a:r>
              <a:rPr lang="en-US" dirty="0" smtClean="0"/>
              <a:t>et </a:t>
            </a:r>
            <a:r>
              <a:rPr lang="en-US" dirty="0"/>
              <a:t>now God declares us </a:t>
            </a:r>
            <a:r>
              <a:rPr lang="en-US" b="1" dirty="0" smtClean="0"/>
              <a:t>not guilty</a:t>
            </a:r>
            <a:r>
              <a:rPr lang="en-US" dirty="0" smtClean="0"/>
              <a:t> </a:t>
            </a:r>
            <a:r>
              <a:rPr lang="en-US" dirty="0"/>
              <a:t>of offending </a:t>
            </a:r>
            <a:r>
              <a:rPr lang="en-US" dirty="0" smtClean="0"/>
              <a:t>Him </a:t>
            </a:r>
            <a:r>
              <a:rPr lang="en-US" dirty="0"/>
              <a:t>if we trust in Jesus Christ, </a:t>
            </a:r>
            <a:r>
              <a:rPr lang="en-US" dirty="0" smtClean="0"/>
              <a:t>who, </a:t>
            </a:r>
            <a:r>
              <a:rPr lang="en-US" dirty="0"/>
              <a:t>in </a:t>
            </a:r>
            <a:r>
              <a:rPr lang="en-US" dirty="0" smtClean="0"/>
              <a:t>His kindness, </a:t>
            </a:r>
            <a:r>
              <a:rPr lang="en-US" dirty="0"/>
              <a:t>freely take away our sins.</a:t>
            </a:r>
          </a:p>
          <a:p>
            <a:r>
              <a:rPr lang="en-US" dirty="0"/>
              <a:t>God sent Jesus Christ to take the punishment  for </a:t>
            </a:r>
            <a:r>
              <a:rPr lang="en-US" dirty="0" smtClean="0"/>
              <a:t>our</a:t>
            </a:r>
            <a:r>
              <a:rPr lang="en-US" dirty="0" smtClean="0"/>
              <a:t> </a:t>
            </a:r>
            <a:r>
              <a:rPr lang="en-US" dirty="0"/>
              <a:t>sins and to end all God's anger against us. He used </a:t>
            </a:r>
            <a:r>
              <a:rPr lang="en-US" dirty="0" smtClean="0"/>
              <a:t>His </a:t>
            </a:r>
            <a:r>
              <a:rPr lang="en-US" dirty="0"/>
              <a:t>blood and our faith as the means of saving us from </a:t>
            </a:r>
            <a:r>
              <a:rPr lang="en-US" dirty="0" smtClean="0"/>
              <a:t>His </a:t>
            </a:r>
            <a:r>
              <a:rPr lang="en-US" dirty="0"/>
              <a:t>wrath. </a:t>
            </a:r>
          </a:p>
          <a:p>
            <a:endParaRPr lang="en-US" dirty="0"/>
          </a:p>
          <a:p>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10</a:t>
            </a:fld>
            <a:endParaRPr lang="en-US"/>
          </a:p>
        </p:txBody>
      </p:sp>
    </p:spTree>
    <p:extLst>
      <p:ext uri="{BB962C8B-B14F-4D97-AF65-F5344CB8AC3E}">
        <p14:creationId xmlns:p14="http://schemas.microsoft.com/office/powerpoint/2010/main" val="1914270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E84F0F-9FCE-578A-50FE-74D90856AEC5}"/>
              </a:ext>
            </a:extLst>
          </p:cNvPr>
          <p:cNvSpPr>
            <a:spLocks noGrp="1"/>
          </p:cNvSpPr>
          <p:nvPr>
            <p:ph type="title"/>
          </p:nvPr>
        </p:nvSpPr>
        <p:spPr/>
        <p:txBody>
          <a:bodyPr/>
          <a:lstStyle/>
          <a:p>
            <a:r>
              <a:rPr lang="en-US"/>
              <a:t>                            What Grace Does</a:t>
            </a:r>
          </a:p>
        </p:txBody>
      </p:sp>
      <p:sp>
        <p:nvSpPr>
          <p:cNvPr id="3" name="Content Placeholder 2">
            <a:extLst>
              <a:ext uri="{FF2B5EF4-FFF2-40B4-BE49-F238E27FC236}">
                <a16:creationId xmlns="" xmlns:a16="http://schemas.microsoft.com/office/drawing/2014/main" id="{6D3C34AB-3943-E420-6270-C46B3633D9CE}"/>
              </a:ext>
            </a:extLst>
          </p:cNvPr>
          <p:cNvSpPr>
            <a:spLocks noGrp="1"/>
          </p:cNvSpPr>
          <p:nvPr>
            <p:ph idx="1"/>
          </p:nvPr>
        </p:nvSpPr>
        <p:spPr/>
        <p:txBody>
          <a:bodyPr vert="horz" lIns="91440" tIns="45720" rIns="91440" bIns="45720" rtlCol="0" anchor="t">
            <a:normAutofit/>
          </a:bodyPr>
          <a:lstStyle/>
          <a:p>
            <a:r>
              <a:rPr lang="en-US" dirty="0"/>
              <a:t>Grace is the kindness and love of God expressed toward us entirely apart from what </a:t>
            </a:r>
            <a:r>
              <a:rPr lang="en-US" dirty="0" smtClean="0"/>
              <a:t>we deserve </a:t>
            </a:r>
            <a:r>
              <a:rPr lang="en-US" dirty="0"/>
              <a:t>( Titus 3:5,6,7) </a:t>
            </a:r>
            <a:endParaRPr lang="en-US" dirty="0" smtClean="0"/>
          </a:p>
          <a:p>
            <a:r>
              <a:rPr lang="en-US" dirty="0" smtClean="0"/>
              <a:t>5</a:t>
            </a:r>
            <a:r>
              <a:rPr lang="en-US" dirty="0"/>
              <a:t>: Not by works of righteousness which we have done, but according to </a:t>
            </a:r>
            <a:r>
              <a:rPr lang="en-US" dirty="0" smtClean="0"/>
              <a:t>His </a:t>
            </a:r>
            <a:r>
              <a:rPr lang="en-US" dirty="0"/>
              <a:t>mercy </a:t>
            </a:r>
            <a:r>
              <a:rPr lang="en-US" dirty="0" smtClean="0"/>
              <a:t>He </a:t>
            </a:r>
            <a:r>
              <a:rPr lang="en-US" dirty="0"/>
              <a:t>has saved us by </a:t>
            </a:r>
            <a:r>
              <a:rPr lang="en-US" dirty="0" smtClean="0"/>
              <a:t>the washing </a:t>
            </a:r>
            <a:r>
              <a:rPr lang="en-US" dirty="0"/>
              <a:t>of regeneration, and renewing of the Holy </a:t>
            </a:r>
            <a:r>
              <a:rPr lang="en-US" dirty="0" smtClean="0"/>
              <a:t>Ghost;</a:t>
            </a:r>
            <a:endParaRPr lang="en-US" dirty="0"/>
          </a:p>
          <a:p>
            <a:r>
              <a:rPr lang="en-US" dirty="0"/>
              <a:t>6: Which </a:t>
            </a:r>
            <a:r>
              <a:rPr lang="en-US" dirty="0" smtClean="0"/>
              <a:t>He </a:t>
            </a:r>
            <a:r>
              <a:rPr lang="en-US" dirty="0"/>
              <a:t>shed on us abundantly through Jesus Christ our </a:t>
            </a:r>
            <a:r>
              <a:rPr lang="en-US" dirty="0" smtClean="0"/>
              <a:t>Savior;</a:t>
            </a:r>
            <a:endParaRPr lang="en-US" dirty="0"/>
          </a:p>
          <a:p>
            <a:r>
              <a:rPr lang="en-US" dirty="0"/>
              <a:t>7: </a:t>
            </a:r>
            <a:r>
              <a:rPr lang="en-US" dirty="0" smtClean="0"/>
              <a:t>That </a:t>
            </a:r>
            <a:r>
              <a:rPr lang="en-US" dirty="0"/>
              <a:t>being justified by </a:t>
            </a:r>
            <a:r>
              <a:rPr lang="en-US" dirty="0" smtClean="0"/>
              <a:t>His grace, </a:t>
            </a:r>
            <a:r>
              <a:rPr lang="en-US" dirty="0"/>
              <a:t>we should be made heirs according to the hope </a:t>
            </a:r>
            <a:r>
              <a:rPr lang="en-US" dirty="0" smtClean="0"/>
              <a:t>of eternal</a:t>
            </a:r>
            <a:r>
              <a:rPr lang="en-US" dirty="0"/>
              <a:t> </a:t>
            </a:r>
            <a:r>
              <a:rPr lang="en-US" dirty="0" smtClean="0"/>
              <a:t>life.</a:t>
            </a:r>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11</a:t>
            </a:fld>
            <a:endParaRPr lang="en-US"/>
          </a:p>
        </p:txBody>
      </p:sp>
    </p:spTree>
    <p:extLst>
      <p:ext uri="{BB962C8B-B14F-4D97-AF65-F5344CB8AC3E}">
        <p14:creationId xmlns:p14="http://schemas.microsoft.com/office/powerpoint/2010/main" val="3092645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401175-2E94-278A-BBE2-9BF7E3B11AB7}"/>
              </a:ext>
            </a:extLst>
          </p:cNvPr>
          <p:cNvSpPr>
            <a:spLocks noGrp="1"/>
          </p:cNvSpPr>
          <p:nvPr>
            <p:ph type="title"/>
          </p:nvPr>
        </p:nvSpPr>
        <p:spPr/>
        <p:txBody>
          <a:bodyPr/>
          <a:lstStyle/>
          <a:p>
            <a:r>
              <a:rPr lang="en-US"/>
              <a:t>                            What Grace Does</a:t>
            </a:r>
          </a:p>
        </p:txBody>
      </p:sp>
      <p:sp>
        <p:nvSpPr>
          <p:cNvPr id="3" name="Content Placeholder 2">
            <a:extLst>
              <a:ext uri="{FF2B5EF4-FFF2-40B4-BE49-F238E27FC236}">
                <a16:creationId xmlns="" xmlns:a16="http://schemas.microsoft.com/office/drawing/2014/main" id="{991A05D9-4558-6002-5172-B8C845304116}"/>
              </a:ext>
            </a:extLst>
          </p:cNvPr>
          <p:cNvSpPr>
            <a:spLocks noGrp="1"/>
          </p:cNvSpPr>
          <p:nvPr>
            <p:ph idx="1"/>
          </p:nvPr>
        </p:nvSpPr>
        <p:spPr/>
        <p:txBody>
          <a:bodyPr vert="horz" lIns="91440" tIns="45720" rIns="91440" bIns="45720" rtlCol="0" anchor="t">
            <a:normAutofit/>
          </a:bodyPr>
          <a:lstStyle/>
          <a:p>
            <a:r>
              <a:rPr lang="en-US" dirty="0"/>
              <a:t>Romans </a:t>
            </a:r>
            <a:r>
              <a:rPr lang="en-US" dirty="0" smtClean="0"/>
              <a:t>4:4 –  </a:t>
            </a:r>
            <a:r>
              <a:rPr lang="en-US" dirty="0"/>
              <a:t>Now to him that </a:t>
            </a:r>
            <a:r>
              <a:rPr lang="en-US" dirty="0" err="1"/>
              <a:t>worketh</a:t>
            </a:r>
            <a:r>
              <a:rPr lang="en-US" dirty="0"/>
              <a:t> is the reward not reckoned of grace, but of debt,</a:t>
            </a:r>
          </a:p>
          <a:p>
            <a:r>
              <a:rPr lang="en-US" dirty="0"/>
              <a:t>5: But to him that </a:t>
            </a:r>
            <a:r>
              <a:rPr lang="en-US" dirty="0" err="1"/>
              <a:t>worketh</a:t>
            </a:r>
            <a:r>
              <a:rPr lang="en-US" dirty="0"/>
              <a:t> not, but believeth on </a:t>
            </a:r>
            <a:r>
              <a:rPr lang="en-US" dirty="0" smtClean="0"/>
              <a:t>Him that </a:t>
            </a:r>
            <a:r>
              <a:rPr lang="en-US" dirty="0" err="1" smtClean="0"/>
              <a:t>justifieth</a:t>
            </a:r>
            <a:r>
              <a:rPr lang="en-US" dirty="0" smtClean="0"/>
              <a:t> </a:t>
            </a:r>
            <a:r>
              <a:rPr lang="en-US" dirty="0"/>
              <a:t>the ungodly, his faith is counted for </a:t>
            </a:r>
            <a:r>
              <a:rPr lang="en-US" dirty="0" smtClean="0"/>
              <a:t>righteous</a:t>
            </a:r>
            <a:r>
              <a:rPr lang="en-US" dirty="0" smtClean="0"/>
              <a:t>ness.</a:t>
            </a:r>
            <a:endParaRPr lang="en-US" dirty="0"/>
          </a:p>
          <a:p>
            <a:r>
              <a:rPr lang="en-US" dirty="0"/>
              <a:t>Under the </a:t>
            </a:r>
            <a:r>
              <a:rPr lang="en-US" dirty="0" smtClean="0"/>
              <a:t>law, </a:t>
            </a:r>
            <a:r>
              <a:rPr lang="en-US" dirty="0"/>
              <a:t>we earn whatever we get. Under grace, whatever we get is a free gift.</a:t>
            </a:r>
          </a:p>
        </p:txBody>
      </p:sp>
      <p:sp>
        <p:nvSpPr>
          <p:cNvPr id="4" name="Slide Number Placeholder 3"/>
          <p:cNvSpPr>
            <a:spLocks noGrp="1"/>
          </p:cNvSpPr>
          <p:nvPr>
            <p:ph type="sldNum" sz="quarter" idx="12"/>
          </p:nvPr>
        </p:nvSpPr>
        <p:spPr/>
        <p:txBody>
          <a:bodyPr/>
          <a:lstStyle/>
          <a:p>
            <a:fld id="{330EA680-D336-4FF7-8B7A-9848BB0A1C32}" type="slidenum">
              <a:rPr lang="en-US" smtClean="0"/>
              <a:t>12</a:t>
            </a:fld>
            <a:endParaRPr lang="en-US"/>
          </a:p>
        </p:txBody>
      </p:sp>
    </p:spTree>
    <p:extLst>
      <p:ext uri="{BB962C8B-B14F-4D97-AF65-F5344CB8AC3E}">
        <p14:creationId xmlns:p14="http://schemas.microsoft.com/office/powerpoint/2010/main" val="5339735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08E375-4057-76CD-D25F-D148FA3B298A}"/>
              </a:ext>
            </a:extLst>
          </p:cNvPr>
          <p:cNvSpPr>
            <a:spLocks noGrp="1"/>
          </p:cNvSpPr>
          <p:nvPr>
            <p:ph type="title"/>
          </p:nvPr>
        </p:nvSpPr>
        <p:spPr/>
        <p:txBody>
          <a:bodyPr/>
          <a:lstStyle/>
          <a:p>
            <a:r>
              <a:rPr lang="en-US"/>
              <a:t>                              What Grace Does</a:t>
            </a:r>
          </a:p>
        </p:txBody>
      </p:sp>
      <p:sp>
        <p:nvSpPr>
          <p:cNvPr id="3" name="Content Placeholder 2">
            <a:extLst>
              <a:ext uri="{FF2B5EF4-FFF2-40B4-BE49-F238E27FC236}">
                <a16:creationId xmlns="" xmlns:a16="http://schemas.microsoft.com/office/drawing/2014/main" id="{268977D4-CCAE-4BDF-E751-FA4B0EEFFD7B}"/>
              </a:ext>
            </a:extLst>
          </p:cNvPr>
          <p:cNvSpPr>
            <a:spLocks noGrp="1"/>
          </p:cNvSpPr>
          <p:nvPr>
            <p:ph idx="1"/>
          </p:nvPr>
        </p:nvSpPr>
        <p:spPr/>
        <p:txBody>
          <a:bodyPr vert="horz" lIns="91440" tIns="45720" rIns="91440" bIns="45720" rtlCol="0" anchor="t">
            <a:normAutofit/>
          </a:bodyPr>
          <a:lstStyle/>
          <a:p>
            <a:pPr>
              <a:buNone/>
            </a:pPr>
            <a:r>
              <a:rPr lang="en-US" dirty="0"/>
              <a:t>Since grace depends only on our accepting it, not on what we deserve, it is </a:t>
            </a:r>
            <a:r>
              <a:rPr lang="en-US" dirty="0" smtClean="0"/>
              <a:t>in no </a:t>
            </a:r>
            <a:r>
              <a:rPr lang="en-US" dirty="0"/>
              <a:t>way dependent on how good we </a:t>
            </a:r>
            <a:r>
              <a:rPr lang="en-US" dirty="0" smtClean="0"/>
              <a:t>are </a:t>
            </a:r>
            <a:r>
              <a:rPr lang="en-US" dirty="0"/>
              <a:t>and can never be limited to how bad we are. God did the most for us when we deserved </a:t>
            </a:r>
            <a:r>
              <a:rPr lang="en-US" dirty="0" smtClean="0"/>
              <a:t>Him </a:t>
            </a:r>
            <a:r>
              <a:rPr lang="en-US" dirty="0"/>
              <a:t>the least.</a:t>
            </a:r>
          </a:p>
          <a:p>
            <a:pPr>
              <a:buNone/>
            </a:pPr>
            <a:r>
              <a:rPr lang="en-US" dirty="0"/>
              <a:t>Romans 5:8- But </a:t>
            </a:r>
            <a:r>
              <a:rPr lang="en-US" dirty="0" smtClean="0"/>
              <a:t>God </a:t>
            </a:r>
            <a:r>
              <a:rPr lang="en-US" dirty="0" err="1" smtClean="0"/>
              <a:t>commandeth</a:t>
            </a:r>
            <a:r>
              <a:rPr lang="en-US" dirty="0" smtClean="0"/>
              <a:t> </a:t>
            </a:r>
            <a:r>
              <a:rPr lang="en-US" dirty="0"/>
              <a:t>H</a:t>
            </a:r>
            <a:r>
              <a:rPr lang="en-US" dirty="0" smtClean="0"/>
              <a:t>is </a:t>
            </a:r>
            <a:r>
              <a:rPr lang="en-US" dirty="0"/>
              <a:t>love toward us </a:t>
            </a:r>
            <a:r>
              <a:rPr lang="en-US" dirty="0" smtClean="0"/>
              <a:t>that while </a:t>
            </a:r>
            <a:r>
              <a:rPr lang="en-US" dirty="0"/>
              <a:t>we </a:t>
            </a:r>
            <a:r>
              <a:rPr lang="en-US" dirty="0" smtClean="0"/>
              <a:t>were yet </a:t>
            </a:r>
            <a:r>
              <a:rPr lang="en-US" dirty="0"/>
              <a:t>sinners, Christ die for us.</a:t>
            </a:r>
          </a:p>
        </p:txBody>
      </p:sp>
      <p:sp>
        <p:nvSpPr>
          <p:cNvPr id="4" name="Slide Number Placeholder 3"/>
          <p:cNvSpPr>
            <a:spLocks noGrp="1"/>
          </p:cNvSpPr>
          <p:nvPr>
            <p:ph type="sldNum" sz="quarter" idx="12"/>
          </p:nvPr>
        </p:nvSpPr>
        <p:spPr/>
        <p:txBody>
          <a:bodyPr/>
          <a:lstStyle/>
          <a:p>
            <a:fld id="{330EA680-D336-4FF7-8B7A-9848BB0A1C32}" type="slidenum">
              <a:rPr lang="en-US" smtClean="0"/>
              <a:t>13</a:t>
            </a:fld>
            <a:endParaRPr lang="en-US"/>
          </a:p>
        </p:txBody>
      </p:sp>
    </p:spTree>
    <p:extLst>
      <p:ext uri="{BB962C8B-B14F-4D97-AF65-F5344CB8AC3E}">
        <p14:creationId xmlns:p14="http://schemas.microsoft.com/office/powerpoint/2010/main" val="34984288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D06A75B-EF91-E37B-17FE-6ACEFB201B86}"/>
              </a:ext>
            </a:extLst>
          </p:cNvPr>
          <p:cNvSpPr>
            <a:spLocks noGrp="1"/>
          </p:cNvSpPr>
          <p:nvPr>
            <p:ph type="title"/>
          </p:nvPr>
        </p:nvSpPr>
        <p:spPr/>
        <p:txBody>
          <a:bodyPr/>
          <a:lstStyle/>
          <a:p>
            <a:r>
              <a:rPr lang="en-US"/>
              <a:t>                             What Grace Does</a:t>
            </a:r>
          </a:p>
        </p:txBody>
      </p:sp>
      <p:sp>
        <p:nvSpPr>
          <p:cNvPr id="3" name="Content Placeholder 2">
            <a:extLst>
              <a:ext uri="{FF2B5EF4-FFF2-40B4-BE49-F238E27FC236}">
                <a16:creationId xmlns="" xmlns:a16="http://schemas.microsoft.com/office/drawing/2014/main" id="{56798BD1-223C-E85D-218F-7968A909F927}"/>
              </a:ext>
            </a:extLst>
          </p:cNvPr>
          <p:cNvSpPr>
            <a:spLocks noGrp="1"/>
          </p:cNvSpPr>
          <p:nvPr>
            <p:ph idx="1"/>
          </p:nvPr>
        </p:nvSpPr>
        <p:spPr/>
        <p:txBody>
          <a:bodyPr vert="horz" lIns="91440" tIns="45720" rIns="91440" bIns="45720" rtlCol="0" anchor="t">
            <a:normAutofit/>
          </a:bodyPr>
          <a:lstStyle/>
          <a:p>
            <a:r>
              <a:rPr lang="en-US" dirty="0"/>
              <a:t>God cannot love more than </a:t>
            </a:r>
            <a:r>
              <a:rPr lang="en-US" dirty="0" smtClean="0"/>
              <a:t>He </a:t>
            </a:r>
            <a:r>
              <a:rPr lang="en-US" dirty="0"/>
              <a:t>already does. Knowing this we can open ourselves to </a:t>
            </a:r>
            <a:r>
              <a:rPr lang="en-US" dirty="0" smtClean="0"/>
              <a:t>God’s </a:t>
            </a:r>
            <a:r>
              <a:rPr lang="en-US" dirty="0"/>
              <a:t>love and </a:t>
            </a:r>
            <a:r>
              <a:rPr lang="en-US" dirty="0" smtClean="0"/>
              <a:t>He </a:t>
            </a:r>
            <a:r>
              <a:rPr lang="en-US" dirty="0"/>
              <a:t>will begin building our self-esteem that has been damaged by sin and from living in a harsh world.</a:t>
            </a:r>
          </a:p>
          <a:p>
            <a:r>
              <a:rPr lang="en-US" dirty="0"/>
              <a:t>When we realize that we are perfect in God's </a:t>
            </a:r>
            <a:r>
              <a:rPr lang="en-US" dirty="0" smtClean="0"/>
              <a:t>eyes, </a:t>
            </a:r>
            <a:r>
              <a:rPr lang="en-US" dirty="0"/>
              <a:t>we can respond fully to </a:t>
            </a:r>
            <a:r>
              <a:rPr lang="en-US" dirty="0" smtClean="0"/>
              <a:t>His </a:t>
            </a:r>
            <a:r>
              <a:rPr lang="en-US" dirty="0"/>
              <a:t>love by loving </a:t>
            </a:r>
            <a:r>
              <a:rPr lang="en-US" dirty="0" smtClean="0"/>
              <a:t>Him</a:t>
            </a:r>
            <a:r>
              <a:rPr lang="en-US" dirty="0"/>
              <a:t>, by being filled with </a:t>
            </a:r>
            <a:r>
              <a:rPr lang="en-US" dirty="0" smtClean="0"/>
              <a:t>His </a:t>
            </a:r>
            <a:r>
              <a:rPr lang="en-US" dirty="0"/>
              <a:t>H</a:t>
            </a:r>
            <a:r>
              <a:rPr lang="en-US" dirty="0" smtClean="0"/>
              <a:t>oly </a:t>
            </a:r>
            <a:r>
              <a:rPr lang="en-US" dirty="0"/>
              <a:t>S</a:t>
            </a:r>
            <a:r>
              <a:rPr lang="en-US" dirty="0" smtClean="0"/>
              <a:t>pirit</a:t>
            </a:r>
            <a:r>
              <a:rPr lang="en-US" dirty="0"/>
              <a:t>, then loving our neighbors and friends.</a:t>
            </a:r>
          </a:p>
          <a:p>
            <a:r>
              <a:rPr lang="en-US" dirty="0"/>
              <a:t>As we love God and others, we will naturally keep the </a:t>
            </a:r>
            <a:r>
              <a:rPr lang="en-US" dirty="0" smtClean="0"/>
              <a:t>commandments. </a:t>
            </a:r>
            <a:r>
              <a:rPr lang="en-US" dirty="0"/>
              <a:t>W</a:t>
            </a:r>
            <a:r>
              <a:rPr lang="en-US" dirty="0" smtClean="0"/>
              <a:t>e </a:t>
            </a:r>
            <a:r>
              <a:rPr lang="en-US" dirty="0"/>
              <a:t>could not do it in our own strength.</a:t>
            </a:r>
          </a:p>
        </p:txBody>
      </p:sp>
      <p:sp>
        <p:nvSpPr>
          <p:cNvPr id="4" name="Slide Number Placeholder 3"/>
          <p:cNvSpPr>
            <a:spLocks noGrp="1"/>
          </p:cNvSpPr>
          <p:nvPr>
            <p:ph type="sldNum" sz="quarter" idx="12"/>
          </p:nvPr>
        </p:nvSpPr>
        <p:spPr/>
        <p:txBody>
          <a:bodyPr/>
          <a:lstStyle/>
          <a:p>
            <a:fld id="{330EA680-D336-4FF7-8B7A-9848BB0A1C32}" type="slidenum">
              <a:rPr lang="en-US" smtClean="0"/>
              <a:t>14</a:t>
            </a:fld>
            <a:endParaRPr lang="en-US"/>
          </a:p>
        </p:txBody>
      </p:sp>
    </p:spTree>
    <p:extLst>
      <p:ext uri="{BB962C8B-B14F-4D97-AF65-F5344CB8AC3E}">
        <p14:creationId xmlns:p14="http://schemas.microsoft.com/office/powerpoint/2010/main" val="42285096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B8C8D4-6969-8AEB-70AE-CF5AA5510793}"/>
              </a:ext>
            </a:extLst>
          </p:cNvPr>
          <p:cNvSpPr>
            <a:spLocks noGrp="1"/>
          </p:cNvSpPr>
          <p:nvPr>
            <p:ph type="title"/>
          </p:nvPr>
        </p:nvSpPr>
        <p:spPr/>
        <p:txBody>
          <a:bodyPr/>
          <a:lstStyle/>
          <a:p>
            <a:r>
              <a:rPr lang="en-US"/>
              <a:t>                                What Grace Does</a:t>
            </a:r>
          </a:p>
        </p:txBody>
      </p:sp>
      <p:sp>
        <p:nvSpPr>
          <p:cNvPr id="3" name="Content Placeholder 2">
            <a:extLst>
              <a:ext uri="{FF2B5EF4-FFF2-40B4-BE49-F238E27FC236}">
                <a16:creationId xmlns="" xmlns:a16="http://schemas.microsoft.com/office/drawing/2014/main" id="{0F6BB2A8-C3AF-A276-8C55-9792A138FCB5}"/>
              </a:ext>
            </a:extLst>
          </p:cNvPr>
          <p:cNvSpPr>
            <a:spLocks noGrp="1"/>
          </p:cNvSpPr>
          <p:nvPr>
            <p:ph idx="1"/>
          </p:nvPr>
        </p:nvSpPr>
        <p:spPr/>
        <p:txBody>
          <a:bodyPr vert="horz" lIns="91440" tIns="45720" rIns="91440" bIns="45720" rtlCol="0" anchor="t">
            <a:normAutofit/>
          </a:bodyPr>
          <a:lstStyle/>
          <a:p>
            <a:r>
              <a:rPr lang="en-US" dirty="0"/>
              <a:t>The difference between </a:t>
            </a:r>
            <a:r>
              <a:rPr lang="en-US" dirty="0" smtClean="0"/>
              <a:t>law </a:t>
            </a:r>
            <a:r>
              <a:rPr lang="en-US" dirty="0"/>
              <a:t>and </a:t>
            </a:r>
            <a:r>
              <a:rPr lang="en-US" dirty="0" smtClean="0"/>
              <a:t>grace </a:t>
            </a:r>
            <a:r>
              <a:rPr lang="en-US" dirty="0"/>
              <a:t>is that </a:t>
            </a:r>
            <a:r>
              <a:rPr lang="en-US" dirty="0"/>
              <a:t>g</a:t>
            </a:r>
            <a:r>
              <a:rPr lang="en-US" dirty="0" smtClean="0"/>
              <a:t>race </a:t>
            </a:r>
            <a:r>
              <a:rPr lang="en-US" dirty="0"/>
              <a:t>is unmerited </a:t>
            </a:r>
            <a:r>
              <a:rPr lang="en-US" dirty="0" smtClean="0"/>
              <a:t>favor and </a:t>
            </a:r>
            <a:r>
              <a:rPr lang="en-US" dirty="0"/>
              <a:t>l</a:t>
            </a:r>
            <a:r>
              <a:rPr lang="en-US" dirty="0" smtClean="0"/>
              <a:t>aw </a:t>
            </a:r>
            <a:r>
              <a:rPr lang="en-US" dirty="0"/>
              <a:t>is living up to a perfect </a:t>
            </a:r>
            <a:r>
              <a:rPr lang="en-US" dirty="0" smtClean="0"/>
              <a:t>standard.</a:t>
            </a:r>
            <a:endParaRPr lang="en-US" dirty="0"/>
          </a:p>
          <a:p>
            <a:r>
              <a:rPr lang="en-US" dirty="0"/>
              <a:t>The Law (He fulfilled it Perfectly)</a:t>
            </a:r>
          </a:p>
          <a:p>
            <a:r>
              <a:rPr lang="en-US" dirty="0"/>
              <a:t>Grace (By paying for our sins, </a:t>
            </a:r>
            <a:r>
              <a:rPr lang="en-US" dirty="0" smtClean="0"/>
              <a:t>He </a:t>
            </a:r>
            <a:r>
              <a:rPr lang="en-US" dirty="0"/>
              <a:t>allowed God to exercise grace on our </a:t>
            </a:r>
            <a:r>
              <a:rPr lang="en-US" dirty="0" smtClean="0"/>
              <a:t>behalf.)</a:t>
            </a:r>
            <a:endParaRPr lang="en-US" dirty="0"/>
          </a:p>
          <a:p>
            <a:r>
              <a:rPr lang="en-US" dirty="0"/>
              <a:t>The </a:t>
            </a:r>
            <a:r>
              <a:rPr lang="en-US" dirty="0" smtClean="0"/>
              <a:t>Law (It </a:t>
            </a:r>
            <a:r>
              <a:rPr lang="en-US" dirty="0"/>
              <a:t>revealed my sin)</a:t>
            </a:r>
          </a:p>
          <a:p>
            <a:r>
              <a:rPr lang="en-US" smtClean="0"/>
              <a:t>Grace (It </a:t>
            </a:r>
            <a:r>
              <a:rPr lang="en-US" dirty="0"/>
              <a:t>opens the way for me to have a relationship with God)</a:t>
            </a:r>
          </a:p>
        </p:txBody>
      </p:sp>
      <p:sp>
        <p:nvSpPr>
          <p:cNvPr id="4" name="Slide Number Placeholder 3"/>
          <p:cNvSpPr>
            <a:spLocks noGrp="1"/>
          </p:cNvSpPr>
          <p:nvPr>
            <p:ph type="sldNum" sz="quarter" idx="12"/>
          </p:nvPr>
        </p:nvSpPr>
        <p:spPr/>
        <p:txBody>
          <a:bodyPr/>
          <a:lstStyle/>
          <a:p>
            <a:fld id="{330EA680-D336-4FF7-8B7A-9848BB0A1C32}" type="slidenum">
              <a:rPr lang="en-US" smtClean="0"/>
              <a:t>15</a:t>
            </a:fld>
            <a:endParaRPr lang="en-US"/>
          </a:p>
        </p:txBody>
      </p:sp>
    </p:spTree>
    <p:extLst>
      <p:ext uri="{BB962C8B-B14F-4D97-AF65-F5344CB8AC3E}">
        <p14:creationId xmlns:p14="http://schemas.microsoft.com/office/powerpoint/2010/main" val="317899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7DDB782-044D-69AE-42E1-AB32E3B374FA}"/>
              </a:ext>
            </a:extLst>
          </p:cNvPr>
          <p:cNvSpPr>
            <a:spLocks noGrp="1"/>
          </p:cNvSpPr>
          <p:nvPr>
            <p:ph type="title"/>
          </p:nvPr>
        </p:nvSpPr>
        <p:spPr/>
        <p:txBody>
          <a:bodyPr/>
          <a:lstStyle/>
          <a:p>
            <a:r>
              <a:rPr lang="en-US"/>
              <a:t>                              Scripture Text</a:t>
            </a:r>
          </a:p>
        </p:txBody>
      </p:sp>
      <p:sp>
        <p:nvSpPr>
          <p:cNvPr id="3" name="Content Placeholder 2">
            <a:extLst>
              <a:ext uri="{FF2B5EF4-FFF2-40B4-BE49-F238E27FC236}">
                <a16:creationId xmlns="" xmlns:a16="http://schemas.microsoft.com/office/drawing/2014/main" id="{A42D3AC8-29D0-02FC-1AA4-64F8629A09DE}"/>
              </a:ext>
            </a:extLst>
          </p:cNvPr>
          <p:cNvSpPr>
            <a:spLocks noGrp="1"/>
          </p:cNvSpPr>
          <p:nvPr>
            <p:ph idx="1"/>
          </p:nvPr>
        </p:nvSpPr>
        <p:spPr/>
        <p:txBody>
          <a:bodyPr vert="horz" lIns="91440" tIns="45720" rIns="91440" bIns="45720" rtlCol="0" anchor="t">
            <a:normAutofit lnSpcReduction="10000"/>
          </a:bodyPr>
          <a:lstStyle/>
          <a:p>
            <a:r>
              <a:rPr lang="en-US" dirty="0"/>
              <a:t>Exodus </a:t>
            </a:r>
            <a:r>
              <a:rPr lang="en-US" dirty="0" smtClean="0"/>
              <a:t>20 - </a:t>
            </a:r>
            <a:r>
              <a:rPr lang="en-US" dirty="0"/>
              <a:t>The Ten Commandments</a:t>
            </a:r>
          </a:p>
          <a:p>
            <a:r>
              <a:rPr lang="en-US" dirty="0" smtClean="0"/>
              <a:t>Exodus 20:3 – "Thou </a:t>
            </a:r>
            <a:r>
              <a:rPr lang="en-US" dirty="0"/>
              <a:t>shalt have no </a:t>
            </a:r>
            <a:r>
              <a:rPr lang="en-US" dirty="0" smtClean="0"/>
              <a:t>other gods </a:t>
            </a:r>
            <a:r>
              <a:rPr lang="en-US" dirty="0"/>
              <a:t>be me" </a:t>
            </a:r>
          </a:p>
          <a:p>
            <a:pPr marL="0" indent="0">
              <a:buNone/>
            </a:pPr>
            <a:r>
              <a:rPr lang="en-US" dirty="0"/>
              <a:t>God wants what is best for you. If you put something else before </a:t>
            </a:r>
            <a:r>
              <a:rPr lang="en-US" dirty="0" smtClean="0"/>
              <a:t>Him </a:t>
            </a:r>
            <a:r>
              <a:rPr lang="en-US" dirty="0"/>
              <a:t>in your life, it is harder for </a:t>
            </a:r>
            <a:r>
              <a:rPr lang="en-US" dirty="0" smtClean="0"/>
              <a:t>Hi</a:t>
            </a:r>
            <a:r>
              <a:rPr lang="en-US" dirty="0" smtClean="0"/>
              <a:t>m </a:t>
            </a:r>
            <a:r>
              <a:rPr lang="en-US" dirty="0"/>
              <a:t>to bless you.</a:t>
            </a:r>
          </a:p>
          <a:p>
            <a:r>
              <a:rPr lang="en-US" dirty="0" smtClean="0"/>
              <a:t>Exodus 20:4 – "Thou </a:t>
            </a:r>
            <a:r>
              <a:rPr lang="en-US" dirty="0"/>
              <a:t>shalt not make unto thee any graven image" </a:t>
            </a:r>
          </a:p>
          <a:p>
            <a:pPr marL="0" indent="0">
              <a:buNone/>
            </a:pPr>
            <a:r>
              <a:rPr lang="en-US" dirty="0"/>
              <a:t>Anything you worship more than God is a </a:t>
            </a:r>
            <a:r>
              <a:rPr lang="en-US" b="1" dirty="0" smtClean="0"/>
              <a:t>graven image</a:t>
            </a:r>
            <a:r>
              <a:rPr lang="en-US" dirty="0" smtClean="0"/>
              <a:t>; </a:t>
            </a:r>
            <a:r>
              <a:rPr lang="en-US" dirty="0"/>
              <a:t>cars, clothes, sports, even our jobs are dangerous things to worship because they can go away. But God will never go away </a:t>
            </a:r>
            <a:r>
              <a:rPr lang="en-US" dirty="0" smtClean="0"/>
              <a:t>and </a:t>
            </a:r>
            <a:r>
              <a:rPr lang="en-US" dirty="0"/>
              <a:t>that's why it's best for us to only worship </a:t>
            </a:r>
            <a:r>
              <a:rPr lang="en-US" dirty="0" smtClean="0"/>
              <a:t>Him</a:t>
            </a:r>
            <a:r>
              <a:rPr lang="en-US" dirty="0"/>
              <a:t>.</a:t>
            </a:r>
          </a:p>
          <a:p>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2</a:t>
            </a:fld>
            <a:endParaRPr lang="en-US"/>
          </a:p>
        </p:txBody>
      </p:sp>
    </p:spTree>
    <p:extLst>
      <p:ext uri="{BB962C8B-B14F-4D97-AF65-F5344CB8AC3E}">
        <p14:creationId xmlns:p14="http://schemas.microsoft.com/office/powerpoint/2010/main" val="3258522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E8F2B7-7E1F-805D-E0A5-72D5DDA56AEE}"/>
              </a:ext>
            </a:extLst>
          </p:cNvPr>
          <p:cNvSpPr>
            <a:spLocks noGrp="1"/>
          </p:cNvSpPr>
          <p:nvPr>
            <p:ph type="title"/>
          </p:nvPr>
        </p:nvSpPr>
        <p:spPr/>
        <p:txBody>
          <a:bodyPr/>
          <a:lstStyle/>
          <a:p>
            <a:r>
              <a:rPr lang="en-US"/>
              <a:t>                                 Scripture Text</a:t>
            </a:r>
          </a:p>
        </p:txBody>
      </p:sp>
      <p:sp>
        <p:nvSpPr>
          <p:cNvPr id="3" name="Content Placeholder 2">
            <a:extLst>
              <a:ext uri="{FF2B5EF4-FFF2-40B4-BE49-F238E27FC236}">
                <a16:creationId xmlns="" xmlns:a16="http://schemas.microsoft.com/office/drawing/2014/main" id="{A9344917-B2CB-C7C1-0851-8C9491631D2B}"/>
              </a:ext>
            </a:extLst>
          </p:cNvPr>
          <p:cNvSpPr>
            <a:spLocks noGrp="1"/>
          </p:cNvSpPr>
          <p:nvPr>
            <p:ph idx="1"/>
          </p:nvPr>
        </p:nvSpPr>
        <p:spPr/>
        <p:txBody>
          <a:bodyPr vert="horz" lIns="91440" tIns="45720" rIns="91440" bIns="45720" rtlCol="0" anchor="t">
            <a:normAutofit/>
          </a:bodyPr>
          <a:lstStyle/>
          <a:p>
            <a:r>
              <a:rPr lang="en-US" dirty="0" smtClean="0"/>
              <a:t>Exodus 20:7 – "Thou </a:t>
            </a:r>
            <a:r>
              <a:rPr lang="en-US" dirty="0"/>
              <a:t>shalt not take the name of the Lord thy God in </a:t>
            </a:r>
            <a:r>
              <a:rPr lang="en-US" dirty="0" smtClean="0"/>
              <a:t>vain." </a:t>
            </a:r>
            <a:endParaRPr lang="en-US" dirty="0"/>
          </a:p>
          <a:p>
            <a:pPr marL="0" indent="0">
              <a:buNone/>
            </a:pPr>
            <a:r>
              <a:rPr lang="en-US" dirty="0"/>
              <a:t>This can mean using </a:t>
            </a:r>
            <a:r>
              <a:rPr lang="en-US" dirty="0" smtClean="0"/>
              <a:t>God’s </a:t>
            </a:r>
            <a:r>
              <a:rPr lang="en-US" dirty="0"/>
              <a:t>name like a swear </a:t>
            </a:r>
            <a:r>
              <a:rPr lang="en-US" dirty="0" smtClean="0"/>
              <a:t>word or </a:t>
            </a:r>
            <a:r>
              <a:rPr lang="en-US" dirty="0"/>
              <a:t>it can mean saying you are a Christian but not living or acting like Jesus would want you to act.</a:t>
            </a:r>
          </a:p>
          <a:p>
            <a:pPr marL="0" indent="0">
              <a:buNone/>
            </a:pPr>
            <a:r>
              <a:rPr lang="en-US" dirty="0" smtClean="0"/>
              <a:t>Exodus 20:8 – "Remember </a:t>
            </a:r>
            <a:r>
              <a:rPr lang="en-US" dirty="0"/>
              <a:t>the Sabbath day, to keep it </a:t>
            </a:r>
            <a:r>
              <a:rPr lang="en-US" dirty="0" smtClean="0"/>
              <a:t>holy." </a:t>
            </a:r>
            <a:r>
              <a:rPr lang="en-US" dirty="0"/>
              <a:t>T</a:t>
            </a:r>
            <a:r>
              <a:rPr lang="en-US" dirty="0" smtClean="0"/>
              <a:t>he </a:t>
            </a:r>
            <a:r>
              <a:rPr lang="en-US" dirty="0"/>
              <a:t>Sabbath day is a day we can all go to church, worship </a:t>
            </a:r>
            <a:r>
              <a:rPr lang="en-US" dirty="0" smtClean="0"/>
              <a:t>God </a:t>
            </a:r>
            <a:r>
              <a:rPr lang="en-US" dirty="0"/>
              <a:t>and learn how to be better people and Christians. Keeping it Holy means doing our best to remember him throughout the day.</a:t>
            </a:r>
          </a:p>
        </p:txBody>
      </p:sp>
      <p:sp>
        <p:nvSpPr>
          <p:cNvPr id="4" name="Slide Number Placeholder 3"/>
          <p:cNvSpPr>
            <a:spLocks noGrp="1"/>
          </p:cNvSpPr>
          <p:nvPr>
            <p:ph type="sldNum" sz="quarter" idx="12"/>
          </p:nvPr>
        </p:nvSpPr>
        <p:spPr/>
        <p:txBody>
          <a:bodyPr/>
          <a:lstStyle/>
          <a:p>
            <a:fld id="{330EA680-D336-4FF7-8B7A-9848BB0A1C32}" type="slidenum">
              <a:rPr lang="en-US" smtClean="0"/>
              <a:t>3</a:t>
            </a:fld>
            <a:endParaRPr lang="en-US"/>
          </a:p>
        </p:txBody>
      </p:sp>
    </p:spTree>
    <p:extLst>
      <p:ext uri="{BB962C8B-B14F-4D97-AF65-F5344CB8AC3E}">
        <p14:creationId xmlns:p14="http://schemas.microsoft.com/office/powerpoint/2010/main" val="242372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3234A7-4A45-BEF8-9470-B1E326DAAB6D}"/>
              </a:ext>
            </a:extLst>
          </p:cNvPr>
          <p:cNvSpPr>
            <a:spLocks noGrp="1"/>
          </p:cNvSpPr>
          <p:nvPr>
            <p:ph type="title"/>
          </p:nvPr>
        </p:nvSpPr>
        <p:spPr/>
        <p:txBody>
          <a:bodyPr/>
          <a:lstStyle/>
          <a:p>
            <a:r>
              <a:rPr lang="en-US"/>
              <a:t>                             Scripture Text</a:t>
            </a:r>
          </a:p>
        </p:txBody>
      </p:sp>
      <p:sp>
        <p:nvSpPr>
          <p:cNvPr id="3" name="Content Placeholder 2">
            <a:extLst>
              <a:ext uri="{FF2B5EF4-FFF2-40B4-BE49-F238E27FC236}">
                <a16:creationId xmlns="" xmlns:a16="http://schemas.microsoft.com/office/drawing/2014/main" id="{055E3C19-80F9-6329-4CD7-13CECEAA7983}"/>
              </a:ext>
            </a:extLst>
          </p:cNvPr>
          <p:cNvSpPr>
            <a:spLocks noGrp="1"/>
          </p:cNvSpPr>
          <p:nvPr>
            <p:ph idx="1"/>
          </p:nvPr>
        </p:nvSpPr>
        <p:spPr/>
        <p:txBody>
          <a:bodyPr vert="horz" lIns="91440" tIns="45720" rIns="91440" bIns="45720" rtlCol="0" anchor="t">
            <a:normAutofit fontScale="92500"/>
          </a:bodyPr>
          <a:lstStyle/>
          <a:p>
            <a:r>
              <a:rPr lang="en-US" dirty="0" smtClean="0"/>
              <a:t>Exodus 20:12 – "Honor </a:t>
            </a:r>
            <a:r>
              <a:rPr lang="en-US" dirty="0"/>
              <a:t>t</a:t>
            </a:r>
            <a:r>
              <a:rPr lang="en-US" dirty="0" smtClean="0"/>
              <a:t>hy </a:t>
            </a:r>
            <a:r>
              <a:rPr lang="en-US" dirty="0"/>
              <a:t>f</a:t>
            </a:r>
            <a:r>
              <a:rPr lang="en-US" dirty="0" smtClean="0"/>
              <a:t>ather </a:t>
            </a:r>
            <a:r>
              <a:rPr lang="en-US" dirty="0"/>
              <a:t>and </a:t>
            </a:r>
            <a:r>
              <a:rPr lang="en-US" dirty="0" smtClean="0"/>
              <a:t>mother</a:t>
            </a:r>
            <a:r>
              <a:rPr lang="en-US" dirty="0"/>
              <a:t>." It is important to show our parents respect.</a:t>
            </a:r>
          </a:p>
          <a:p>
            <a:r>
              <a:rPr lang="en-US" dirty="0" smtClean="0"/>
              <a:t>Exodus 20:13 – "Thou </a:t>
            </a:r>
            <a:r>
              <a:rPr lang="en-US" dirty="0"/>
              <a:t>shalt </a:t>
            </a:r>
            <a:r>
              <a:rPr lang="en-US" dirty="0" smtClean="0"/>
              <a:t>not kill." </a:t>
            </a:r>
            <a:r>
              <a:rPr lang="en-US" dirty="0"/>
              <a:t> </a:t>
            </a:r>
            <a:r>
              <a:rPr lang="en-US" dirty="0" smtClean="0"/>
              <a:t>A</a:t>
            </a:r>
            <a:r>
              <a:rPr lang="en-US" dirty="0" smtClean="0"/>
              <a:t> </a:t>
            </a:r>
            <a:r>
              <a:rPr lang="en-US" dirty="0"/>
              <a:t>simple but important rule.</a:t>
            </a:r>
          </a:p>
          <a:p>
            <a:r>
              <a:rPr lang="en-US" dirty="0" smtClean="0"/>
              <a:t>Exodus 20:14 – "Thou </a:t>
            </a:r>
            <a:r>
              <a:rPr lang="en-US" dirty="0"/>
              <a:t>shalt not commit </a:t>
            </a:r>
            <a:r>
              <a:rPr lang="en-US" dirty="0" smtClean="0"/>
              <a:t>adultery." </a:t>
            </a:r>
            <a:endParaRPr lang="en-US" dirty="0"/>
          </a:p>
          <a:p>
            <a:r>
              <a:rPr lang="en-US" dirty="0" smtClean="0"/>
              <a:t>Exodus 20:15 – "Thou </a:t>
            </a:r>
            <a:r>
              <a:rPr lang="en-US" dirty="0"/>
              <a:t>shalt not </a:t>
            </a:r>
            <a:r>
              <a:rPr lang="en-US" dirty="0" smtClean="0"/>
              <a:t>steal."</a:t>
            </a:r>
            <a:endParaRPr lang="en-US" dirty="0"/>
          </a:p>
          <a:p>
            <a:r>
              <a:rPr lang="en-US" dirty="0" smtClean="0"/>
              <a:t>Exodus 20:16 – "Thou </a:t>
            </a:r>
            <a:r>
              <a:rPr lang="en-US" dirty="0"/>
              <a:t>shalt not bear false witness against thy </a:t>
            </a:r>
            <a:r>
              <a:rPr lang="en-US" dirty="0" smtClean="0"/>
              <a:t>neighbor."</a:t>
            </a:r>
            <a:endParaRPr lang="en-US" dirty="0"/>
          </a:p>
          <a:p>
            <a:r>
              <a:rPr lang="en-US" dirty="0" smtClean="0"/>
              <a:t>Exodus 20:17 – "Thou </a:t>
            </a:r>
            <a:r>
              <a:rPr lang="en-US" dirty="0"/>
              <a:t>shalt not covet thy neighbor's house. Thou shalt not covet thy neighbor's </a:t>
            </a:r>
            <a:r>
              <a:rPr lang="en-US" dirty="0" smtClean="0"/>
              <a:t>wife, </a:t>
            </a:r>
            <a:r>
              <a:rPr lang="en-US" dirty="0"/>
              <a:t>nor his manservant, nor his maidservant, nor his ox, his </a:t>
            </a:r>
            <a:r>
              <a:rPr lang="en-US" dirty="0" smtClean="0"/>
              <a:t>a</a:t>
            </a:r>
            <a:r>
              <a:rPr lang="en-US" dirty="0" smtClean="0"/>
              <a:t>ss</a:t>
            </a:r>
            <a:r>
              <a:rPr lang="en-US" dirty="0" smtClean="0"/>
              <a:t>, </a:t>
            </a:r>
            <a:r>
              <a:rPr lang="en-US" dirty="0"/>
              <a:t>nor any thing that is thy </a:t>
            </a:r>
            <a:r>
              <a:rPr lang="en-US" dirty="0" smtClean="0"/>
              <a:t>neighbor's.”</a:t>
            </a:r>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4</a:t>
            </a:fld>
            <a:endParaRPr lang="en-US"/>
          </a:p>
        </p:txBody>
      </p:sp>
    </p:spTree>
    <p:extLst>
      <p:ext uri="{BB962C8B-B14F-4D97-AF65-F5344CB8AC3E}">
        <p14:creationId xmlns:p14="http://schemas.microsoft.com/office/powerpoint/2010/main" val="2568944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C36B95-68FF-C7E9-7866-218C55B07DA8}"/>
              </a:ext>
            </a:extLst>
          </p:cNvPr>
          <p:cNvSpPr>
            <a:spLocks noGrp="1"/>
          </p:cNvSpPr>
          <p:nvPr>
            <p:ph type="title"/>
          </p:nvPr>
        </p:nvSpPr>
        <p:spPr/>
        <p:txBody>
          <a:bodyPr/>
          <a:lstStyle/>
          <a:p>
            <a:r>
              <a:rPr lang="en-US"/>
              <a:t>                         What the Law Does</a:t>
            </a:r>
          </a:p>
        </p:txBody>
      </p:sp>
      <p:sp>
        <p:nvSpPr>
          <p:cNvPr id="3" name="Content Placeholder 2">
            <a:extLst>
              <a:ext uri="{FF2B5EF4-FFF2-40B4-BE49-F238E27FC236}">
                <a16:creationId xmlns="" xmlns:a16="http://schemas.microsoft.com/office/drawing/2014/main" id="{A387A516-6A5F-16E3-92B0-B7F3BE180AF0}"/>
              </a:ext>
            </a:extLst>
          </p:cNvPr>
          <p:cNvSpPr>
            <a:spLocks noGrp="1"/>
          </p:cNvSpPr>
          <p:nvPr>
            <p:ph idx="1"/>
          </p:nvPr>
        </p:nvSpPr>
        <p:spPr/>
        <p:txBody>
          <a:bodyPr vert="horz" lIns="91440" tIns="45720" rIns="91440" bIns="45720" rtlCol="0" anchor="t">
            <a:normAutofit lnSpcReduction="10000"/>
          </a:bodyPr>
          <a:lstStyle/>
          <a:p>
            <a:r>
              <a:rPr lang="en-US" dirty="0"/>
              <a:t>Deuteronomy 29:29 – The secret things belong unto </a:t>
            </a:r>
            <a:r>
              <a:rPr lang="en-US" dirty="0" smtClean="0"/>
              <a:t>the </a:t>
            </a:r>
            <a:r>
              <a:rPr lang="en-US" dirty="0" smtClean="0"/>
              <a:t>Lord </a:t>
            </a:r>
            <a:r>
              <a:rPr lang="en-US" dirty="0" smtClean="0"/>
              <a:t>our </a:t>
            </a:r>
            <a:r>
              <a:rPr lang="en-US" dirty="0"/>
              <a:t>God: but those things which are revealed belong </a:t>
            </a:r>
            <a:r>
              <a:rPr lang="en-US" dirty="0" smtClean="0"/>
              <a:t>unto </a:t>
            </a:r>
            <a:r>
              <a:rPr lang="en-US" dirty="0"/>
              <a:t>us and </a:t>
            </a:r>
            <a:r>
              <a:rPr lang="en-US" dirty="0" smtClean="0"/>
              <a:t>to our </a:t>
            </a:r>
            <a:r>
              <a:rPr lang="en-US" dirty="0"/>
              <a:t>children for ever, that we may do all the words of this law</a:t>
            </a:r>
          </a:p>
          <a:p>
            <a:r>
              <a:rPr lang="en-US" dirty="0"/>
              <a:t>Deuteronomy 30:11-20</a:t>
            </a:r>
          </a:p>
          <a:p>
            <a:r>
              <a:rPr lang="en-US" dirty="0"/>
              <a:t>The Law of Moses was a covenant of works. God said "You shall" and "You shall not." The laws were definite, and the attached penalties were definite if the conditions were not obeyed.</a:t>
            </a:r>
          </a:p>
          <a:p>
            <a:r>
              <a:rPr lang="en-US" dirty="0"/>
              <a:t>These laws were presented as God's standard of righteousness for that time.</a:t>
            </a:r>
          </a:p>
        </p:txBody>
      </p:sp>
      <p:sp>
        <p:nvSpPr>
          <p:cNvPr id="4" name="Slide Number Placeholder 3"/>
          <p:cNvSpPr>
            <a:spLocks noGrp="1"/>
          </p:cNvSpPr>
          <p:nvPr>
            <p:ph type="sldNum" sz="quarter" idx="12"/>
          </p:nvPr>
        </p:nvSpPr>
        <p:spPr/>
        <p:txBody>
          <a:bodyPr/>
          <a:lstStyle/>
          <a:p>
            <a:fld id="{330EA680-D336-4FF7-8B7A-9848BB0A1C32}" type="slidenum">
              <a:rPr lang="en-US" smtClean="0"/>
              <a:t>5</a:t>
            </a:fld>
            <a:endParaRPr lang="en-US"/>
          </a:p>
        </p:txBody>
      </p:sp>
    </p:spTree>
    <p:extLst>
      <p:ext uri="{BB962C8B-B14F-4D97-AF65-F5344CB8AC3E}">
        <p14:creationId xmlns:p14="http://schemas.microsoft.com/office/powerpoint/2010/main" val="2735958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5C5459C-C48A-47D6-067E-68E67D7FB08E}"/>
              </a:ext>
            </a:extLst>
          </p:cNvPr>
          <p:cNvSpPr>
            <a:spLocks noGrp="1"/>
          </p:cNvSpPr>
          <p:nvPr>
            <p:ph type="title"/>
          </p:nvPr>
        </p:nvSpPr>
        <p:spPr/>
        <p:txBody>
          <a:bodyPr/>
          <a:lstStyle/>
          <a:p>
            <a:r>
              <a:rPr lang="en-US"/>
              <a:t>                           What the Law Does</a:t>
            </a:r>
          </a:p>
        </p:txBody>
      </p:sp>
      <p:sp>
        <p:nvSpPr>
          <p:cNvPr id="3" name="Content Placeholder 2">
            <a:extLst>
              <a:ext uri="{FF2B5EF4-FFF2-40B4-BE49-F238E27FC236}">
                <a16:creationId xmlns="" xmlns:a16="http://schemas.microsoft.com/office/drawing/2014/main" id="{C4B2AA09-4041-4C0D-40B6-161888AB425A}"/>
              </a:ext>
            </a:extLst>
          </p:cNvPr>
          <p:cNvSpPr>
            <a:spLocks noGrp="1"/>
          </p:cNvSpPr>
          <p:nvPr>
            <p:ph idx="1"/>
          </p:nvPr>
        </p:nvSpPr>
        <p:spPr>
          <a:xfrm>
            <a:off x="838200" y="1402292"/>
            <a:ext cx="10515600" cy="4774671"/>
          </a:xfrm>
        </p:spPr>
        <p:txBody>
          <a:bodyPr vert="horz" lIns="91440" tIns="45720" rIns="91440" bIns="45720" rtlCol="0" anchor="t">
            <a:normAutofit fontScale="92500" lnSpcReduction="10000"/>
          </a:bodyPr>
          <a:lstStyle/>
          <a:p>
            <a:r>
              <a:rPr lang="en-US" dirty="0" smtClean="0"/>
              <a:t>It was</a:t>
            </a:r>
            <a:r>
              <a:rPr lang="en-US" dirty="0" smtClean="0"/>
              <a:t> </a:t>
            </a:r>
            <a:r>
              <a:rPr lang="en-US" dirty="0"/>
              <a:t>literally a yard stick for man. </a:t>
            </a:r>
          </a:p>
          <a:p>
            <a:r>
              <a:rPr lang="en-US" dirty="0"/>
              <a:t>The New Testament reveals that "by the law is the knowledge of sin" Jesus Christ came to </a:t>
            </a:r>
            <a:r>
              <a:rPr lang="en-US" b="1" dirty="0" smtClean="0"/>
              <a:t>fulfill </a:t>
            </a:r>
            <a:r>
              <a:rPr lang="en-US" b="1" dirty="0"/>
              <a:t>the </a:t>
            </a:r>
            <a:r>
              <a:rPr lang="en-US" b="1" dirty="0" smtClean="0"/>
              <a:t>law</a:t>
            </a:r>
            <a:r>
              <a:rPr lang="en-US" dirty="0" smtClean="0"/>
              <a:t> </a:t>
            </a:r>
            <a:r>
              <a:rPr lang="en-US" dirty="0"/>
              <a:t>and now God's standard of righteousness is Christ </a:t>
            </a:r>
            <a:r>
              <a:rPr lang="en-US" dirty="0" smtClean="0"/>
              <a:t>Himself</a:t>
            </a:r>
            <a:r>
              <a:rPr lang="en-US" dirty="0"/>
              <a:t>.</a:t>
            </a:r>
          </a:p>
          <a:p>
            <a:r>
              <a:rPr lang="en-US" dirty="0"/>
              <a:t>How does fulfilling </a:t>
            </a:r>
            <a:r>
              <a:rPr lang="en-US" dirty="0" smtClean="0"/>
              <a:t>Christ‘s </a:t>
            </a:r>
            <a:r>
              <a:rPr lang="en-US" dirty="0"/>
              <a:t>commandments result in keeping the law?  When we love God first and others second, we will naturally fulfill the other laws.</a:t>
            </a:r>
          </a:p>
          <a:p>
            <a:r>
              <a:rPr lang="en-US" dirty="0"/>
              <a:t>James emphasizes the importance of the </a:t>
            </a:r>
            <a:r>
              <a:rPr lang="en-US" dirty="0" smtClean="0"/>
              <a:t>law. </a:t>
            </a:r>
            <a:endParaRPr lang="en-US" dirty="0"/>
          </a:p>
          <a:p>
            <a:r>
              <a:rPr lang="en-US" dirty="0"/>
              <a:t>James 2:12 </a:t>
            </a:r>
            <a:r>
              <a:rPr lang="en-US" dirty="0" smtClean="0"/>
              <a:t>– So </a:t>
            </a:r>
            <a:r>
              <a:rPr lang="en-US" dirty="0"/>
              <a:t>speak ye, and so do, as they that shall be judged by the law of liberty.</a:t>
            </a:r>
          </a:p>
          <a:p>
            <a:r>
              <a:rPr lang="en-US" dirty="0"/>
              <a:t>James </a:t>
            </a:r>
            <a:r>
              <a:rPr lang="en-US" dirty="0" smtClean="0"/>
              <a:t>2:13 –  </a:t>
            </a:r>
            <a:r>
              <a:rPr lang="en-US" dirty="0"/>
              <a:t>For he shall have judgement without mercy, that hath shown no mercy: and </a:t>
            </a:r>
            <a:r>
              <a:rPr lang="en-US" dirty="0" err="1"/>
              <a:t>rejoiceth</a:t>
            </a:r>
            <a:r>
              <a:rPr lang="en-US" dirty="0"/>
              <a:t> against judgement.</a:t>
            </a:r>
          </a:p>
        </p:txBody>
      </p:sp>
      <p:sp>
        <p:nvSpPr>
          <p:cNvPr id="4" name="Slide Number Placeholder 3"/>
          <p:cNvSpPr>
            <a:spLocks noGrp="1"/>
          </p:cNvSpPr>
          <p:nvPr>
            <p:ph type="sldNum" sz="quarter" idx="12"/>
          </p:nvPr>
        </p:nvSpPr>
        <p:spPr/>
        <p:txBody>
          <a:bodyPr/>
          <a:lstStyle/>
          <a:p>
            <a:fld id="{330EA680-D336-4FF7-8B7A-9848BB0A1C32}" type="slidenum">
              <a:rPr lang="en-US" smtClean="0"/>
              <a:t>6</a:t>
            </a:fld>
            <a:endParaRPr lang="en-US"/>
          </a:p>
        </p:txBody>
      </p:sp>
    </p:spTree>
    <p:extLst>
      <p:ext uri="{BB962C8B-B14F-4D97-AF65-F5344CB8AC3E}">
        <p14:creationId xmlns:p14="http://schemas.microsoft.com/office/powerpoint/2010/main" val="1607966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73C979B-6C6C-7B33-148A-CF2CB2D04FC3}"/>
              </a:ext>
            </a:extLst>
          </p:cNvPr>
          <p:cNvSpPr>
            <a:spLocks noGrp="1"/>
          </p:cNvSpPr>
          <p:nvPr>
            <p:ph type="title"/>
          </p:nvPr>
        </p:nvSpPr>
        <p:spPr/>
        <p:txBody>
          <a:bodyPr/>
          <a:lstStyle/>
          <a:p>
            <a:r>
              <a:rPr lang="en-US"/>
              <a:t>                             What the Law Does</a:t>
            </a:r>
          </a:p>
        </p:txBody>
      </p:sp>
      <p:sp>
        <p:nvSpPr>
          <p:cNvPr id="3" name="Content Placeholder 2">
            <a:extLst>
              <a:ext uri="{FF2B5EF4-FFF2-40B4-BE49-F238E27FC236}">
                <a16:creationId xmlns="" xmlns:a16="http://schemas.microsoft.com/office/drawing/2014/main" id="{CC9C8559-18E3-8F56-3841-20C69DEF6FBA}"/>
              </a:ext>
            </a:extLst>
          </p:cNvPr>
          <p:cNvSpPr>
            <a:spLocks noGrp="1"/>
          </p:cNvSpPr>
          <p:nvPr>
            <p:ph idx="1"/>
          </p:nvPr>
        </p:nvSpPr>
        <p:spPr>
          <a:xfrm>
            <a:off x="983343" y="1474863"/>
            <a:ext cx="10515600" cy="4351338"/>
          </a:xfrm>
        </p:spPr>
        <p:txBody>
          <a:bodyPr vert="horz" lIns="91440" tIns="45720" rIns="91440" bIns="45720" rtlCol="0" anchor="t">
            <a:normAutofit lnSpcReduction="10000"/>
          </a:bodyPr>
          <a:lstStyle/>
          <a:p>
            <a:r>
              <a:rPr lang="en-US" dirty="0"/>
              <a:t>When we deal with others and their shortcomings, we should treat them with mercy so we will not fall under the judgement of the law. When we expect others to fulfill the </a:t>
            </a:r>
            <a:r>
              <a:rPr lang="en-US" dirty="0" smtClean="0"/>
              <a:t>law</a:t>
            </a:r>
            <a:r>
              <a:rPr lang="en-US" dirty="0"/>
              <a:t>, God will then expect us to live up to the </a:t>
            </a:r>
            <a:r>
              <a:rPr lang="en-US" dirty="0" smtClean="0"/>
              <a:t>law's </a:t>
            </a:r>
            <a:r>
              <a:rPr lang="en-US" dirty="0"/>
              <a:t>standards too.</a:t>
            </a:r>
          </a:p>
          <a:p>
            <a:r>
              <a:rPr lang="en-US" dirty="0"/>
              <a:t>The world uses a yardstick for almost every part of life. We have speedometers on our cars. We work a certain number of hours per day on our jobs. We measure ingredients in recipes. We are charged by how many gallons we use and how long the job </a:t>
            </a:r>
            <a:r>
              <a:rPr lang="en-US" dirty="0" smtClean="0"/>
              <a:t>takes </a:t>
            </a:r>
            <a:r>
              <a:rPr lang="en-US" dirty="0"/>
              <a:t>and we are graded in school. Yet the world expects God to look the other way when evaluating our morals. But God has </a:t>
            </a:r>
            <a:r>
              <a:rPr lang="en-US" dirty="0" smtClean="0"/>
              <a:t>His </a:t>
            </a:r>
            <a:r>
              <a:rPr lang="en-US" dirty="0"/>
              <a:t>own </a:t>
            </a:r>
            <a:r>
              <a:rPr lang="en-US" dirty="0" smtClean="0"/>
              <a:t>yardstick </a:t>
            </a:r>
            <a:r>
              <a:rPr lang="en-US" dirty="0"/>
              <a:t>and no one can live up to </a:t>
            </a:r>
            <a:r>
              <a:rPr lang="en-US" dirty="0" smtClean="0"/>
              <a:t>His </a:t>
            </a:r>
            <a:r>
              <a:rPr lang="en-US" dirty="0"/>
              <a:t>standards.</a:t>
            </a:r>
          </a:p>
        </p:txBody>
      </p:sp>
      <p:sp>
        <p:nvSpPr>
          <p:cNvPr id="4" name="Slide Number Placeholder 3"/>
          <p:cNvSpPr>
            <a:spLocks noGrp="1"/>
          </p:cNvSpPr>
          <p:nvPr>
            <p:ph type="sldNum" sz="quarter" idx="12"/>
          </p:nvPr>
        </p:nvSpPr>
        <p:spPr/>
        <p:txBody>
          <a:bodyPr/>
          <a:lstStyle/>
          <a:p>
            <a:fld id="{330EA680-D336-4FF7-8B7A-9848BB0A1C32}" type="slidenum">
              <a:rPr lang="en-US" smtClean="0"/>
              <a:t>7</a:t>
            </a:fld>
            <a:endParaRPr lang="en-US"/>
          </a:p>
        </p:txBody>
      </p:sp>
    </p:spTree>
    <p:extLst>
      <p:ext uri="{BB962C8B-B14F-4D97-AF65-F5344CB8AC3E}">
        <p14:creationId xmlns:p14="http://schemas.microsoft.com/office/powerpoint/2010/main" val="1859635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DF3B540-D93D-E10B-9854-56C4C34A771B}"/>
              </a:ext>
            </a:extLst>
          </p:cNvPr>
          <p:cNvSpPr>
            <a:spLocks noGrp="1"/>
          </p:cNvSpPr>
          <p:nvPr>
            <p:ph type="title"/>
          </p:nvPr>
        </p:nvSpPr>
        <p:spPr/>
        <p:txBody>
          <a:bodyPr/>
          <a:lstStyle/>
          <a:p>
            <a:r>
              <a:rPr lang="en-US"/>
              <a:t>                            What the Law Does</a:t>
            </a:r>
          </a:p>
        </p:txBody>
      </p:sp>
      <p:sp>
        <p:nvSpPr>
          <p:cNvPr id="3" name="Content Placeholder 2">
            <a:extLst>
              <a:ext uri="{FF2B5EF4-FFF2-40B4-BE49-F238E27FC236}">
                <a16:creationId xmlns="" xmlns:a16="http://schemas.microsoft.com/office/drawing/2014/main" id="{F19BE37A-CC19-2AAA-E762-D4355B6287C9}"/>
              </a:ext>
            </a:extLst>
          </p:cNvPr>
          <p:cNvSpPr>
            <a:spLocks noGrp="1"/>
          </p:cNvSpPr>
          <p:nvPr>
            <p:ph idx="1"/>
          </p:nvPr>
        </p:nvSpPr>
        <p:spPr>
          <a:xfrm>
            <a:off x="1048407" y="1352659"/>
            <a:ext cx="10515600" cy="4351338"/>
          </a:xfrm>
        </p:spPr>
        <p:txBody>
          <a:bodyPr vert="horz" lIns="91440" tIns="45720" rIns="91440" bIns="45720" rtlCol="0" anchor="t">
            <a:normAutofit fontScale="92500" lnSpcReduction="20000"/>
          </a:bodyPr>
          <a:lstStyle/>
          <a:p>
            <a:r>
              <a:rPr lang="en-US" dirty="0"/>
              <a:t>God's people respond to the things He has revealed of </a:t>
            </a:r>
            <a:r>
              <a:rPr lang="en-US" dirty="0" smtClean="0"/>
              <a:t>Himself –  Deuteronomy </a:t>
            </a:r>
            <a:r>
              <a:rPr lang="en-US" dirty="0"/>
              <a:t>29:29; 30:11-19 (Follow all the words of the </a:t>
            </a:r>
            <a:r>
              <a:rPr lang="en-US" dirty="0" smtClean="0"/>
              <a:t>law.)</a:t>
            </a:r>
            <a:endParaRPr lang="en-US" dirty="0"/>
          </a:p>
          <a:p>
            <a:r>
              <a:rPr lang="en-US" dirty="0"/>
              <a:t>The summary of all the law-Deuteronomy 30:16, 20( Love the Lord your God: walk in </a:t>
            </a:r>
            <a:r>
              <a:rPr lang="en-US" dirty="0" smtClean="0"/>
              <a:t>His </a:t>
            </a:r>
            <a:r>
              <a:rPr lang="en-US" dirty="0"/>
              <a:t>ways; keep </a:t>
            </a:r>
            <a:r>
              <a:rPr lang="en-US" dirty="0" smtClean="0"/>
              <a:t>His </a:t>
            </a:r>
            <a:r>
              <a:rPr lang="en-US" dirty="0"/>
              <a:t>commandments; obey </a:t>
            </a:r>
            <a:r>
              <a:rPr lang="en-US" dirty="0" smtClean="0"/>
              <a:t>His </a:t>
            </a:r>
            <a:r>
              <a:rPr lang="en-US" dirty="0"/>
              <a:t>voice.</a:t>
            </a:r>
          </a:p>
          <a:p>
            <a:r>
              <a:rPr lang="en-US" dirty="0"/>
              <a:t>The will of God in Mark 12:29 –31(And Jesus answered him, </a:t>
            </a:r>
            <a:r>
              <a:rPr lang="en-US" dirty="0">
                <a:solidFill>
                  <a:srgbClr val="FF0000"/>
                </a:solidFill>
              </a:rPr>
              <a:t>The first of all the commandments is </a:t>
            </a:r>
            <a:r>
              <a:rPr lang="en-US" dirty="0" smtClean="0">
                <a:solidFill>
                  <a:srgbClr val="FF0000"/>
                </a:solidFill>
              </a:rPr>
              <a:t>Hear </a:t>
            </a:r>
            <a:r>
              <a:rPr lang="en-US" dirty="0">
                <a:solidFill>
                  <a:srgbClr val="FF0000"/>
                </a:solidFill>
              </a:rPr>
              <a:t>O Israel; The Lord our God is one Lord:</a:t>
            </a:r>
          </a:p>
          <a:p>
            <a:r>
              <a:rPr lang="en-US" dirty="0">
                <a:solidFill>
                  <a:srgbClr val="FF0000"/>
                </a:solidFill>
              </a:rPr>
              <a:t>30: And thou shalt love the Lord thy God with all thy heart, and with all thy soul  and with all thy mind, and with all thy strength: this is the first commandment.</a:t>
            </a:r>
          </a:p>
          <a:p>
            <a:r>
              <a:rPr lang="en-US" dirty="0">
                <a:solidFill>
                  <a:srgbClr val="FF0000"/>
                </a:solidFill>
              </a:rPr>
              <a:t>31: And the second is like, namely this Thou shalt love thy neighbor as thyself. There is none other commandment greater than these</a:t>
            </a:r>
            <a:r>
              <a:rPr lang="en-US" dirty="0"/>
              <a:t>.</a:t>
            </a:r>
          </a:p>
        </p:txBody>
      </p:sp>
      <p:sp>
        <p:nvSpPr>
          <p:cNvPr id="4" name="Slide Number Placeholder 3"/>
          <p:cNvSpPr>
            <a:spLocks noGrp="1"/>
          </p:cNvSpPr>
          <p:nvPr>
            <p:ph type="sldNum" sz="quarter" idx="12"/>
          </p:nvPr>
        </p:nvSpPr>
        <p:spPr/>
        <p:txBody>
          <a:bodyPr/>
          <a:lstStyle/>
          <a:p>
            <a:fld id="{330EA680-D336-4FF7-8B7A-9848BB0A1C32}" type="slidenum">
              <a:rPr lang="en-US" smtClean="0"/>
              <a:t>8</a:t>
            </a:fld>
            <a:endParaRPr lang="en-US"/>
          </a:p>
        </p:txBody>
      </p:sp>
    </p:spTree>
    <p:extLst>
      <p:ext uri="{BB962C8B-B14F-4D97-AF65-F5344CB8AC3E}">
        <p14:creationId xmlns:p14="http://schemas.microsoft.com/office/powerpoint/2010/main" val="2466481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EE419-A627-2737-82C2-2DC32E851106}"/>
              </a:ext>
            </a:extLst>
          </p:cNvPr>
          <p:cNvSpPr>
            <a:spLocks noGrp="1"/>
          </p:cNvSpPr>
          <p:nvPr>
            <p:ph type="title"/>
          </p:nvPr>
        </p:nvSpPr>
        <p:spPr/>
        <p:txBody>
          <a:bodyPr/>
          <a:lstStyle/>
          <a:p>
            <a:r>
              <a:rPr lang="en-US"/>
              <a:t>                            What Grace Does</a:t>
            </a:r>
          </a:p>
        </p:txBody>
      </p:sp>
      <p:sp>
        <p:nvSpPr>
          <p:cNvPr id="3" name="Content Placeholder 2">
            <a:extLst>
              <a:ext uri="{FF2B5EF4-FFF2-40B4-BE49-F238E27FC236}">
                <a16:creationId xmlns="" xmlns:a16="http://schemas.microsoft.com/office/drawing/2014/main" id="{CE10319C-5068-8A52-7662-3F52A2492063}"/>
              </a:ext>
            </a:extLst>
          </p:cNvPr>
          <p:cNvSpPr>
            <a:spLocks noGrp="1"/>
          </p:cNvSpPr>
          <p:nvPr>
            <p:ph idx="1"/>
          </p:nvPr>
        </p:nvSpPr>
        <p:spPr/>
        <p:txBody>
          <a:bodyPr vert="horz" lIns="91440" tIns="45720" rIns="91440" bIns="45720" rtlCol="0" anchor="t">
            <a:normAutofit/>
          </a:bodyPr>
          <a:lstStyle/>
          <a:p>
            <a:r>
              <a:rPr lang="en-US" dirty="0"/>
              <a:t>God has shown us a different way to </a:t>
            </a:r>
            <a:r>
              <a:rPr lang="en-US" dirty="0" smtClean="0"/>
              <a:t>heaven; </a:t>
            </a:r>
            <a:r>
              <a:rPr lang="en-US" dirty="0"/>
              <a:t>not by </a:t>
            </a:r>
            <a:r>
              <a:rPr lang="en-US" dirty="0" smtClean="0"/>
              <a:t>being good enough </a:t>
            </a:r>
            <a:r>
              <a:rPr lang="en-US" dirty="0"/>
              <a:t>and trying to keep </a:t>
            </a:r>
            <a:r>
              <a:rPr lang="en-US" dirty="0" smtClean="0"/>
              <a:t>His laws. </a:t>
            </a:r>
            <a:r>
              <a:rPr lang="en-US" dirty="0"/>
              <a:t>T</a:t>
            </a:r>
            <a:r>
              <a:rPr lang="en-US" dirty="0" smtClean="0"/>
              <a:t>he </a:t>
            </a:r>
            <a:r>
              <a:rPr lang="en-US" dirty="0"/>
              <a:t>scriptures told about it long ago. God says </a:t>
            </a:r>
            <a:r>
              <a:rPr lang="en-US" dirty="0" smtClean="0"/>
              <a:t>He </a:t>
            </a:r>
            <a:r>
              <a:rPr lang="en-US" dirty="0"/>
              <a:t>will accept and acquit </a:t>
            </a:r>
            <a:r>
              <a:rPr lang="en-US" dirty="0" smtClean="0"/>
              <a:t>us (declare </a:t>
            </a:r>
            <a:r>
              <a:rPr lang="en-US" dirty="0"/>
              <a:t>us </a:t>
            </a:r>
            <a:r>
              <a:rPr lang="en-US" dirty="0" smtClean="0"/>
              <a:t>(</a:t>
            </a:r>
            <a:r>
              <a:rPr lang="en-US" b="1" dirty="0" smtClean="0"/>
              <a:t>not guilty</a:t>
            </a:r>
            <a:r>
              <a:rPr lang="en-US" dirty="0" smtClean="0"/>
              <a:t>). </a:t>
            </a:r>
            <a:r>
              <a:rPr lang="en-US" dirty="0" smtClean="0"/>
              <a:t> </a:t>
            </a:r>
            <a:r>
              <a:rPr lang="en-US" dirty="0"/>
              <a:t>I</a:t>
            </a:r>
            <a:r>
              <a:rPr lang="en-US" dirty="0" smtClean="0"/>
              <a:t>f </a:t>
            </a:r>
            <a:r>
              <a:rPr lang="en-US" dirty="0"/>
              <a:t>we trust </a:t>
            </a:r>
            <a:r>
              <a:rPr lang="en-US" dirty="0" smtClean="0"/>
              <a:t>Jesus </a:t>
            </a:r>
            <a:r>
              <a:rPr lang="en-US" dirty="0"/>
              <a:t>Christ to take away our </a:t>
            </a:r>
            <a:r>
              <a:rPr lang="en-US" dirty="0" smtClean="0"/>
              <a:t>sins, </a:t>
            </a:r>
            <a:r>
              <a:rPr lang="en-US" dirty="0"/>
              <a:t>we all can be saved in this way by coming to Christ, no matter who we are or what we have been like.</a:t>
            </a:r>
          </a:p>
        </p:txBody>
      </p:sp>
      <p:sp>
        <p:nvSpPr>
          <p:cNvPr id="4" name="Slide Number Placeholder 3"/>
          <p:cNvSpPr>
            <a:spLocks noGrp="1"/>
          </p:cNvSpPr>
          <p:nvPr>
            <p:ph type="sldNum" sz="quarter" idx="12"/>
          </p:nvPr>
        </p:nvSpPr>
        <p:spPr/>
        <p:txBody>
          <a:bodyPr/>
          <a:lstStyle/>
          <a:p>
            <a:fld id="{330EA680-D336-4FF7-8B7A-9848BB0A1C32}" type="slidenum">
              <a:rPr lang="en-US" smtClean="0"/>
              <a:t>9</a:t>
            </a:fld>
            <a:endParaRPr lang="en-US"/>
          </a:p>
        </p:txBody>
      </p:sp>
    </p:spTree>
    <p:extLst>
      <p:ext uri="{BB962C8B-B14F-4D97-AF65-F5344CB8AC3E}">
        <p14:creationId xmlns:p14="http://schemas.microsoft.com/office/powerpoint/2010/main" val="361168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1037</TotalTime>
  <Words>1481</Words>
  <Application>Microsoft Office PowerPoint</Application>
  <PresentationFormat>Widescreen</PresentationFormat>
  <Paragraphs>84</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Aptos</vt:lpstr>
      <vt:lpstr>Aptos Display</vt:lpstr>
      <vt:lpstr>Arial</vt:lpstr>
      <vt:lpstr>Calibri</vt:lpstr>
      <vt:lpstr>office theme</vt:lpstr>
      <vt:lpstr>Law and Grace Min.Cameron Foster</vt:lpstr>
      <vt:lpstr>                              Scripture Text</vt:lpstr>
      <vt:lpstr>                                 Scripture Text</vt:lpstr>
      <vt:lpstr>                             Scripture Text</vt:lpstr>
      <vt:lpstr>                         What the Law Does</vt:lpstr>
      <vt:lpstr>                           What the Law Does</vt:lpstr>
      <vt:lpstr>                             What the Law Does</vt:lpstr>
      <vt:lpstr>                            What the Law Does</vt:lpstr>
      <vt:lpstr>                            What Grace Does</vt:lpstr>
      <vt:lpstr>                             What Grace Does</vt:lpstr>
      <vt:lpstr>                            What Grace Does</vt:lpstr>
      <vt:lpstr>                            What Grace Does</vt:lpstr>
      <vt:lpstr>                              What Grace Does</vt:lpstr>
      <vt:lpstr>                             What Grace Does</vt:lpstr>
      <vt:lpstr>                                What Grace Does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Carole</dc:creator>
  <cp:lastModifiedBy>Carole Dillon</cp:lastModifiedBy>
  <cp:revision>9</cp:revision>
  <cp:lastPrinted>2024-08-14T15:32:13Z</cp:lastPrinted>
  <dcterms:created xsi:type="dcterms:W3CDTF">2024-08-13T14:21:13Z</dcterms:created>
  <dcterms:modified xsi:type="dcterms:W3CDTF">2024-08-14T15:39:20Z</dcterms:modified>
</cp:coreProperties>
</file>