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65" r:id="rId2"/>
    <p:sldId id="262" r:id="rId3"/>
    <p:sldId id="263" r:id="rId4"/>
    <p:sldId id="260" r:id="rId5"/>
    <p:sldId id="257" r:id="rId6"/>
    <p:sldId id="258" r:id="rId7"/>
    <p:sldId id="259" r:id="rId8"/>
    <p:sldId id="261" r:id="rId9"/>
    <p:sldId id="264" r:id="rId10"/>
    <p:sldId id="266" r:id="rId11"/>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74" d="100"/>
          <a:sy n="74" d="100"/>
        </p:scale>
        <p:origin x="75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 Jones" userId="7502d27701a93d30" providerId="LiveId" clId="{CD15E25A-B5FC-4082-82E0-E09AF45E515F}"/>
    <pc:docChg chg="custSel delSld modSld">
      <pc:chgData name="A. Jones" userId="7502d27701a93d30" providerId="LiveId" clId="{CD15E25A-B5FC-4082-82E0-E09AF45E515F}" dt="2024-08-20T01:35:36.766" v="306" actId="20577"/>
      <pc:docMkLst>
        <pc:docMk/>
      </pc:docMkLst>
      <pc:sldChg chg="del">
        <pc:chgData name="A. Jones" userId="7502d27701a93d30" providerId="LiveId" clId="{CD15E25A-B5FC-4082-82E0-E09AF45E515F}" dt="2024-08-20T00:58:58.681" v="0" actId="47"/>
        <pc:sldMkLst>
          <pc:docMk/>
          <pc:sldMk cId="3476916085" sldId="256"/>
        </pc:sldMkLst>
      </pc:sldChg>
      <pc:sldChg chg="modSp mod">
        <pc:chgData name="A. Jones" userId="7502d27701a93d30" providerId="LiveId" clId="{CD15E25A-B5FC-4082-82E0-E09AF45E515F}" dt="2024-08-20T01:19:13.751" v="111" actId="255"/>
        <pc:sldMkLst>
          <pc:docMk/>
          <pc:sldMk cId="2274230829" sldId="259"/>
        </pc:sldMkLst>
        <pc:spChg chg="mod">
          <ac:chgData name="A. Jones" userId="7502d27701a93d30" providerId="LiveId" clId="{CD15E25A-B5FC-4082-82E0-E09AF45E515F}" dt="2024-08-20T01:19:13.751" v="111" actId="255"/>
          <ac:spMkLst>
            <pc:docMk/>
            <pc:sldMk cId="2274230829" sldId="259"/>
            <ac:spMk id="2" creationId="{A00DC7C1-B573-7F7B-7B03-691C1F140A90}"/>
          </ac:spMkLst>
        </pc:spChg>
      </pc:sldChg>
      <pc:sldChg chg="modSp mod">
        <pc:chgData name="A. Jones" userId="7502d27701a93d30" providerId="LiveId" clId="{CD15E25A-B5FC-4082-82E0-E09AF45E515F}" dt="2024-08-20T01:12:58.743" v="110" actId="115"/>
        <pc:sldMkLst>
          <pc:docMk/>
          <pc:sldMk cId="4180175948" sldId="260"/>
        </pc:sldMkLst>
        <pc:spChg chg="mod">
          <ac:chgData name="A. Jones" userId="7502d27701a93d30" providerId="LiveId" clId="{CD15E25A-B5FC-4082-82E0-E09AF45E515F}" dt="2024-08-20T01:12:58.743" v="110" actId="115"/>
          <ac:spMkLst>
            <pc:docMk/>
            <pc:sldMk cId="4180175948" sldId="260"/>
            <ac:spMk id="2" creationId="{16AA379A-5940-745C-A5DD-18808B1F9184}"/>
          </ac:spMkLst>
        </pc:spChg>
      </pc:sldChg>
      <pc:sldChg chg="modSp mod">
        <pc:chgData name="A. Jones" userId="7502d27701a93d30" providerId="LiveId" clId="{CD15E25A-B5FC-4082-82E0-E09AF45E515F}" dt="2024-08-20T01:35:36.766" v="306" actId="20577"/>
        <pc:sldMkLst>
          <pc:docMk/>
          <pc:sldMk cId="214333617" sldId="261"/>
        </pc:sldMkLst>
        <pc:spChg chg="mod">
          <ac:chgData name="A. Jones" userId="7502d27701a93d30" providerId="LiveId" clId="{CD15E25A-B5FC-4082-82E0-E09AF45E515F}" dt="2024-08-20T01:35:36.766" v="306" actId="20577"/>
          <ac:spMkLst>
            <pc:docMk/>
            <pc:sldMk cId="214333617" sldId="261"/>
            <ac:spMk id="4" creationId="{54E9129D-6678-1BA9-3D83-49842329B9D9}"/>
          </ac:spMkLst>
        </pc:spChg>
      </pc:sldChg>
      <pc:sldChg chg="modSp mod">
        <pc:chgData name="A. Jones" userId="7502d27701a93d30" providerId="LiveId" clId="{CD15E25A-B5FC-4082-82E0-E09AF45E515F}" dt="2024-08-20T01:02:13.348" v="1" actId="20577"/>
        <pc:sldMkLst>
          <pc:docMk/>
          <pc:sldMk cId="2277258189" sldId="262"/>
        </pc:sldMkLst>
        <pc:spChg chg="mod">
          <ac:chgData name="A. Jones" userId="7502d27701a93d30" providerId="LiveId" clId="{CD15E25A-B5FC-4082-82E0-E09AF45E515F}" dt="2024-08-20T01:02:13.348" v="1" actId="20577"/>
          <ac:spMkLst>
            <pc:docMk/>
            <pc:sldMk cId="2277258189" sldId="262"/>
            <ac:spMk id="2" creationId="{2BB85499-5B90-A84E-FA16-DDD908DFA68B}"/>
          </ac:spMkLst>
        </pc:spChg>
      </pc:sldChg>
      <pc:sldChg chg="modSp mod">
        <pc:chgData name="A. Jones" userId="7502d27701a93d30" providerId="LiveId" clId="{CD15E25A-B5FC-4082-82E0-E09AF45E515F}" dt="2024-08-20T01:12:14.047" v="108" actId="20577"/>
        <pc:sldMkLst>
          <pc:docMk/>
          <pc:sldMk cId="3226364239" sldId="263"/>
        </pc:sldMkLst>
        <pc:spChg chg="mod">
          <ac:chgData name="A. Jones" userId="7502d27701a93d30" providerId="LiveId" clId="{CD15E25A-B5FC-4082-82E0-E09AF45E515F}" dt="2024-08-20T01:12:14.047" v="108" actId="20577"/>
          <ac:spMkLst>
            <pc:docMk/>
            <pc:sldMk cId="3226364239" sldId="263"/>
            <ac:spMk id="2" creationId="{27AA999D-7218-92CD-60D9-BE52D8FC61B7}"/>
          </ac:spMkLst>
        </pc:spChg>
      </pc:sldChg>
      <pc:sldChg chg="modSp mod">
        <pc:chgData name="A. Jones" userId="7502d27701a93d30" providerId="LiveId" clId="{CD15E25A-B5FC-4082-82E0-E09AF45E515F}" dt="2024-08-20T01:34:54.482" v="303" actId="313"/>
        <pc:sldMkLst>
          <pc:docMk/>
          <pc:sldMk cId="2486166578" sldId="264"/>
        </pc:sldMkLst>
        <pc:spChg chg="mod">
          <ac:chgData name="A. Jones" userId="7502d27701a93d30" providerId="LiveId" clId="{CD15E25A-B5FC-4082-82E0-E09AF45E515F}" dt="2024-08-20T01:34:54.482" v="303" actId="313"/>
          <ac:spMkLst>
            <pc:docMk/>
            <pc:sldMk cId="2486166578" sldId="264"/>
            <ac:spMk id="3" creationId="{F4C84F75-3C82-DF2E-E00F-98D613090D9D}"/>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891C3615-3553-40FE-8AD0-4BACA05DFFAA}" type="datetimeFigureOut">
              <a:rPr lang="en-US" smtClean="0"/>
              <a:t>8/20/2024</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BBF365A8-9D6D-4679-B174-9D857F25FC81}" type="slidenum">
              <a:rPr lang="en-US" smtClean="0"/>
              <a:t>‹#›</a:t>
            </a:fld>
            <a:endParaRPr lang="en-US"/>
          </a:p>
        </p:txBody>
      </p:sp>
    </p:spTree>
    <p:extLst>
      <p:ext uri="{BB962C8B-B14F-4D97-AF65-F5344CB8AC3E}">
        <p14:creationId xmlns:p14="http://schemas.microsoft.com/office/powerpoint/2010/main" val="25034559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BF365A8-9D6D-4679-B174-9D857F25FC81}" type="slidenum">
              <a:rPr lang="en-US" smtClean="0"/>
              <a:t>7</a:t>
            </a:fld>
            <a:endParaRPr lang="en-US"/>
          </a:p>
        </p:txBody>
      </p:sp>
    </p:spTree>
    <p:extLst>
      <p:ext uri="{BB962C8B-B14F-4D97-AF65-F5344CB8AC3E}">
        <p14:creationId xmlns:p14="http://schemas.microsoft.com/office/powerpoint/2010/main" val="18740512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4D27B63-5401-6A57-35DC-477D436FCBE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D459BC50-0027-EB53-C88E-EF53354836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61F0F02-BB30-F57C-1C2B-240114B44997}"/>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5" name="Footer Placeholder 4">
            <a:extLst>
              <a:ext uri="{FF2B5EF4-FFF2-40B4-BE49-F238E27FC236}">
                <a16:creationId xmlns:a16="http://schemas.microsoft.com/office/drawing/2014/main" xmlns="" id="{9607EF4F-CB95-A018-AEE2-80D3F47FB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DF94CA5-D493-0FEB-2580-C8382EAAB661}"/>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22347302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913049-AA80-FD12-1C46-E8DE61B6822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95DD03E3-8107-16C2-216E-8EC609E8C98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62F850A8-F5D5-4730-347B-C9DDC64F3D8A}"/>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5" name="Footer Placeholder 4">
            <a:extLst>
              <a:ext uri="{FF2B5EF4-FFF2-40B4-BE49-F238E27FC236}">
                <a16:creationId xmlns:a16="http://schemas.microsoft.com/office/drawing/2014/main" xmlns="" id="{C2CF44AC-BD57-E188-4D63-F30CC64F686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309C544-3521-777B-4850-AE8B2AA94414}"/>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29986875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C347C80D-BDE7-63E5-2CDA-AA28BBE913F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A7F13C07-0C27-460E-931C-7A2F52560DF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7586172-701B-0389-168B-D488703D339E}"/>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5" name="Footer Placeholder 4">
            <a:extLst>
              <a:ext uri="{FF2B5EF4-FFF2-40B4-BE49-F238E27FC236}">
                <a16:creationId xmlns:a16="http://schemas.microsoft.com/office/drawing/2014/main" xmlns="" id="{BB219DCE-5866-072C-A4C1-1BF1B96FA95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B5D5F31F-310E-E3E1-C8D4-EF6F5D4D2304}"/>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1116425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D6734CC-0898-3C89-DE97-AF20860918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B1A86F7B-4D81-AE9C-3B18-C48151B5AE5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4E5F40E-D45C-6336-63BE-D78DADA1CAE0}"/>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5" name="Footer Placeholder 4">
            <a:extLst>
              <a:ext uri="{FF2B5EF4-FFF2-40B4-BE49-F238E27FC236}">
                <a16:creationId xmlns:a16="http://schemas.microsoft.com/office/drawing/2014/main" xmlns="" id="{B04942EA-EF61-45DE-0820-922A740394E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016D862-94EC-33BD-3742-95A600E6EA37}"/>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4056444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55E4CF-2CBF-0649-C948-37E977A9EFC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91BBC6F2-3F16-2D51-14A9-97FA0ABC356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1C6D8C4-C0F2-D4F7-B8A2-3EC4E1B8090F}"/>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5" name="Footer Placeholder 4">
            <a:extLst>
              <a:ext uri="{FF2B5EF4-FFF2-40B4-BE49-F238E27FC236}">
                <a16:creationId xmlns:a16="http://schemas.microsoft.com/office/drawing/2014/main" xmlns="" id="{714007FF-D162-A987-A8A9-B497AF6D203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6519253-4984-28B2-57D3-58D9E54DB8A0}"/>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17913546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E78D683-1F11-9D19-D76B-E09E92DD84C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55162035-83A6-0E79-F59B-867047B11E6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41246172-E8F5-8A36-128A-DE2740752BA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2FF41A1E-E8A1-F976-9FA7-D02445A219B3}"/>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6" name="Footer Placeholder 5">
            <a:extLst>
              <a:ext uri="{FF2B5EF4-FFF2-40B4-BE49-F238E27FC236}">
                <a16:creationId xmlns:a16="http://schemas.microsoft.com/office/drawing/2014/main" xmlns="" id="{2523E651-A60E-022E-EBDB-4281AF90F9C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09A4B3EE-E67C-1BF0-4340-19E7E1A970EC}"/>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40545496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8127933-04EE-F87E-622B-144AC42E9C4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6E3C7AD2-7D59-EA01-88F6-E0E7226EC2A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210006BC-A551-D6DD-EA8A-987CB5C2A59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6D1EE099-9C07-FF69-7B4B-580741C62B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4DEB816D-8083-CDD8-2072-C9FFD15AD58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FA1A7249-4EA7-ADF2-5F57-E413CD4B94A8}"/>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8" name="Footer Placeholder 7">
            <a:extLst>
              <a:ext uri="{FF2B5EF4-FFF2-40B4-BE49-F238E27FC236}">
                <a16:creationId xmlns:a16="http://schemas.microsoft.com/office/drawing/2014/main" xmlns="" id="{802765B3-9009-2C90-8005-98C11C334F4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BA6E867E-D3A1-DC3F-A977-B9A7D4A16309}"/>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35333038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F1EBF6B-BCD5-907C-A409-FD3FA2A0B68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AA9F818D-A07F-D14B-B9D9-FD4F7DEE20FB}"/>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4" name="Footer Placeholder 3">
            <a:extLst>
              <a:ext uri="{FF2B5EF4-FFF2-40B4-BE49-F238E27FC236}">
                <a16:creationId xmlns:a16="http://schemas.microsoft.com/office/drawing/2014/main" xmlns="" id="{505F99CB-8EE5-C336-F623-377482E48DC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3D60CA7C-6D91-9E8D-553E-236183754F60}"/>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862057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A6CA1274-BF87-5A2B-42F7-6881515CE05A}"/>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3" name="Footer Placeholder 2">
            <a:extLst>
              <a:ext uri="{FF2B5EF4-FFF2-40B4-BE49-F238E27FC236}">
                <a16:creationId xmlns:a16="http://schemas.microsoft.com/office/drawing/2014/main" xmlns="" id="{92674C72-7F67-6929-93F3-83E3561D20C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1A16BCBB-4380-224B-2852-055C92D76C0C}"/>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35270303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E28202C-3911-F552-F869-0F9A0D2EA3A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06B35F2F-3055-1C3B-5D3C-11D9CB9C984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E1DE4A5-4BC2-CB58-E8AF-7BA47B6E3C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510EE5A-DC1D-7142-F13C-555C03A49BB5}"/>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6" name="Footer Placeholder 5">
            <a:extLst>
              <a:ext uri="{FF2B5EF4-FFF2-40B4-BE49-F238E27FC236}">
                <a16:creationId xmlns:a16="http://schemas.microsoft.com/office/drawing/2014/main" xmlns="" id="{672215E0-519D-5D77-01A8-89946041706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E4CDC2E-6156-3AA4-4C22-10A70A51B4C1}"/>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9636809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42365C6-1EF6-99B1-3C02-950441CBF01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C04344E7-AEF3-E504-D442-DA3DBB91EAC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A0D41F0-840D-318F-9061-27F3C76CAC3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AB846C1D-EE97-7A8E-F708-A72891FF492A}"/>
              </a:ext>
            </a:extLst>
          </p:cNvPr>
          <p:cNvSpPr>
            <a:spLocks noGrp="1"/>
          </p:cNvSpPr>
          <p:nvPr>
            <p:ph type="dt" sz="half" idx="10"/>
          </p:nvPr>
        </p:nvSpPr>
        <p:spPr/>
        <p:txBody>
          <a:bodyPr/>
          <a:lstStyle/>
          <a:p>
            <a:fld id="{5EFAC8BA-F129-498A-B719-FB3C9E3EBD29}" type="datetimeFigureOut">
              <a:rPr lang="en-US" smtClean="0"/>
              <a:t>8/20/2024</a:t>
            </a:fld>
            <a:endParaRPr lang="en-US"/>
          </a:p>
        </p:txBody>
      </p:sp>
      <p:sp>
        <p:nvSpPr>
          <p:cNvPr id="6" name="Footer Placeholder 5">
            <a:extLst>
              <a:ext uri="{FF2B5EF4-FFF2-40B4-BE49-F238E27FC236}">
                <a16:creationId xmlns:a16="http://schemas.microsoft.com/office/drawing/2014/main" xmlns="" id="{7F4C2A74-2522-6E0F-1771-5DB7182400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6A583BEE-A192-D162-AE55-8A1F6A7389C3}"/>
              </a:ext>
            </a:extLst>
          </p:cNvPr>
          <p:cNvSpPr>
            <a:spLocks noGrp="1"/>
          </p:cNvSpPr>
          <p:nvPr>
            <p:ph type="sldNum" sz="quarter" idx="12"/>
          </p:nvPr>
        </p:nvSpPr>
        <p:spPr/>
        <p:txBody>
          <a:bodyPr/>
          <a:lstStyle/>
          <a:p>
            <a:fld id="{903D4E6E-3DF5-46E5-A163-240829A4E9F1}" type="slidenum">
              <a:rPr lang="en-US" smtClean="0"/>
              <a:t>‹#›</a:t>
            </a:fld>
            <a:endParaRPr lang="en-US"/>
          </a:p>
        </p:txBody>
      </p:sp>
    </p:spTree>
    <p:extLst>
      <p:ext uri="{BB962C8B-B14F-4D97-AF65-F5344CB8AC3E}">
        <p14:creationId xmlns:p14="http://schemas.microsoft.com/office/powerpoint/2010/main" val="16727024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2F0DF4DC-2E34-C76D-12CF-27D23ABA706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C9E00F31-D80E-FDF5-F9C7-C81E68054C6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092F4E7-DB36-04C5-1AE0-4CDAE3B0DD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EFAC8BA-F129-498A-B719-FB3C9E3EBD29}" type="datetimeFigureOut">
              <a:rPr lang="en-US" smtClean="0"/>
              <a:t>8/20/2024</a:t>
            </a:fld>
            <a:endParaRPr lang="en-US"/>
          </a:p>
        </p:txBody>
      </p:sp>
      <p:sp>
        <p:nvSpPr>
          <p:cNvPr id="5" name="Footer Placeholder 4">
            <a:extLst>
              <a:ext uri="{FF2B5EF4-FFF2-40B4-BE49-F238E27FC236}">
                <a16:creationId xmlns:a16="http://schemas.microsoft.com/office/drawing/2014/main" xmlns="" id="{6D5A4CA5-88C6-F10B-3290-8C6EE3A1C2F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B5B6B5AC-57E5-1898-21A2-FA91C0A4639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D4E6E-3DF5-46E5-A163-240829A4E9F1}" type="slidenum">
              <a:rPr lang="en-US" smtClean="0"/>
              <a:t>‹#›</a:t>
            </a:fld>
            <a:endParaRPr lang="en-US"/>
          </a:p>
        </p:txBody>
      </p:sp>
    </p:spTree>
    <p:extLst>
      <p:ext uri="{BB962C8B-B14F-4D97-AF65-F5344CB8AC3E}">
        <p14:creationId xmlns:p14="http://schemas.microsoft.com/office/powerpoint/2010/main" val="18269422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Layout" Target="../slideLayouts/slideLayout7.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image" Target="../media/image4.png"/><Relationship Id="rId1" Type="http://schemas.openxmlformats.org/officeDocument/2006/relationships/slideLayout" Target="../slideLayouts/slideLayout7.xml"/><Relationship Id="rId5" Type="http://schemas.openxmlformats.org/officeDocument/2006/relationships/image" Target="../media/image7.jpeg"/><Relationship Id="rId4" Type="http://schemas.openxmlformats.org/officeDocument/2006/relationships/image" Target="../media/image6.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78B9F781-92BE-733C-9888-0007AC6F4B39}"/>
              </a:ext>
            </a:extLst>
          </p:cNvPr>
          <p:cNvSpPr txBox="1"/>
          <p:nvPr/>
        </p:nvSpPr>
        <p:spPr>
          <a:xfrm>
            <a:off x="0" y="546755"/>
            <a:ext cx="12083584" cy="4524315"/>
          </a:xfrm>
          <a:prstGeom prst="rect">
            <a:avLst/>
          </a:prstGeom>
          <a:noFill/>
        </p:spPr>
        <p:txBody>
          <a:bodyPr wrap="square" rtlCol="0">
            <a:spAutoFit/>
          </a:bodyPr>
          <a:lstStyle/>
          <a:p>
            <a:pPr algn="ctr"/>
            <a:r>
              <a:rPr lang="en-US" sz="6600" dirty="0"/>
              <a:t>	</a:t>
            </a:r>
            <a:r>
              <a:rPr lang="en-US" sz="7200" dirty="0">
                <a:latin typeface="Bernard MT Condensed" panose="02050806060905020404" pitchFamily="18" charset="0"/>
              </a:rPr>
              <a:t>  </a:t>
            </a:r>
            <a:r>
              <a:rPr lang="en-US" sz="7200" dirty="0">
                <a:solidFill>
                  <a:srgbClr val="7030A0"/>
                </a:solidFill>
                <a:latin typeface="Bernard MT Condensed" panose="02050806060905020404" pitchFamily="18" charset="0"/>
              </a:rPr>
              <a:t>Be </a:t>
            </a:r>
            <a:r>
              <a:rPr lang="en-US" sz="7200" dirty="0" smtClean="0">
                <a:solidFill>
                  <a:srgbClr val="7030A0"/>
                </a:solidFill>
                <a:latin typeface="Bernard MT Condensed" panose="02050806060905020404" pitchFamily="18" charset="0"/>
              </a:rPr>
              <a:t>Encouraged Family   </a:t>
            </a:r>
            <a:r>
              <a:rPr lang="en-US" sz="7200" dirty="0">
                <a:solidFill>
                  <a:srgbClr val="7030A0"/>
                </a:solidFill>
                <a:latin typeface="Bernard MT Condensed" panose="02050806060905020404" pitchFamily="18" charset="0"/>
              </a:rPr>
              <a:t>“Well doing” </a:t>
            </a:r>
            <a:r>
              <a:rPr lang="en-US" sz="7200" dirty="0" smtClean="0">
                <a:solidFill>
                  <a:srgbClr val="7030A0"/>
                </a:solidFill>
                <a:latin typeface="Bernard MT Condensed" panose="02050806060905020404" pitchFamily="18" charset="0"/>
              </a:rPr>
              <a:t>I</a:t>
            </a:r>
            <a:r>
              <a:rPr lang="en-US" sz="7200" dirty="0" smtClean="0">
                <a:solidFill>
                  <a:srgbClr val="7030A0"/>
                </a:solidFill>
                <a:latin typeface="Bernard MT Condensed" panose="02050806060905020404" pitchFamily="18" charset="0"/>
              </a:rPr>
              <a:t>s </a:t>
            </a:r>
            <a:r>
              <a:rPr lang="en-US" sz="7200" dirty="0">
                <a:solidFill>
                  <a:srgbClr val="7030A0"/>
                </a:solidFill>
                <a:latin typeface="Bernard MT Condensed" panose="02050806060905020404" pitchFamily="18" charset="0"/>
              </a:rPr>
              <a:t>W</a:t>
            </a:r>
            <a:r>
              <a:rPr lang="en-US" sz="7200" dirty="0" smtClean="0">
                <a:solidFill>
                  <a:srgbClr val="7030A0"/>
                </a:solidFill>
                <a:latin typeface="Bernard MT Condensed" panose="02050806060905020404" pitchFamily="18" charset="0"/>
              </a:rPr>
              <a:t>orth </a:t>
            </a:r>
            <a:r>
              <a:rPr lang="en-US" sz="7200" dirty="0">
                <a:solidFill>
                  <a:srgbClr val="7030A0"/>
                </a:solidFill>
                <a:latin typeface="Bernard MT Condensed" panose="02050806060905020404" pitchFamily="18" charset="0"/>
              </a:rPr>
              <a:t>I</a:t>
            </a:r>
            <a:r>
              <a:rPr lang="en-US" sz="7200" dirty="0" smtClean="0">
                <a:solidFill>
                  <a:srgbClr val="7030A0"/>
                </a:solidFill>
                <a:latin typeface="Bernard MT Condensed" panose="02050806060905020404" pitchFamily="18" charset="0"/>
              </a:rPr>
              <a:t>t</a:t>
            </a:r>
            <a:r>
              <a:rPr lang="en-US" sz="7200" dirty="0">
                <a:solidFill>
                  <a:srgbClr val="7030A0"/>
                </a:solidFill>
                <a:latin typeface="Bernard MT Condensed" panose="02050806060905020404" pitchFamily="18" charset="0"/>
              </a:rPr>
              <a:t>..</a:t>
            </a:r>
          </a:p>
          <a:p>
            <a:r>
              <a:rPr lang="en-US" sz="7200" dirty="0">
                <a:solidFill>
                  <a:srgbClr val="7030A0"/>
                </a:solidFill>
                <a:latin typeface="Bernard MT Condensed" panose="02050806060905020404" pitchFamily="18" charset="0"/>
              </a:rPr>
              <a:t> 		 </a:t>
            </a:r>
            <a:r>
              <a:rPr lang="en-US" sz="7200">
                <a:solidFill>
                  <a:srgbClr val="7030A0"/>
                </a:solidFill>
                <a:latin typeface="Bernard MT Condensed" panose="02050806060905020404" pitchFamily="18" charset="0"/>
              </a:rPr>
              <a:t>Galatians </a:t>
            </a:r>
            <a:r>
              <a:rPr lang="en-US" sz="7200" smtClean="0">
                <a:solidFill>
                  <a:srgbClr val="7030A0"/>
                </a:solidFill>
                <a:latin typeface="Bernard MT Condensed" panose="02050806060905020404" pitchFamily="18" charset="0"/>
              </a:rPr>
              <a:t>6:7-9</a:t>
            </a:r>
            <a:endParaRPr lang="en-US" sz="7200" dirty="0">
              <a:solidFill>
                <a:srgbClr val="7030A0"/>
              </a:solidFill>
              <a:latin typeface="Bernard MT Condensed" panose="02050806060905020404" pitchFamily="18" charset="0"/>
            </a:endParaRPr>
          </a:p>
          <a:p>
            <a:r>
              <a:rPr lang="en-US" sz="7200" dirty="0">
                <a:solidFill>
                  <a:srgbClr val="7030A0"/>
                </a:solidFill>
                <a:latin typeface="Bernard MT Condensed" panose="02050806060905020404" pitchFamily="18" charset="0"/>
              </a:rPr>
              <a:t> </a:t>
            </a:r>
          </a:p>
        </p:txBody>
      </p:sp>
      <p:pic>
        <p:nvPicPr>
          <p:cNvPr id="4" name="Picture 3">
            <a:extLst>
              <a:ext uri="{FF2B5EF4-FFF2-40B4-BE49-F238E27FC236}">
                <a16:creationId xmlns:a16="http://schemas.microsoft.com/office/drawing/2014/main" xmlns="" id="{3DCEC9E8-691B-19F8-3255-7F8E3A041FB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88746" y="4144455"/>
            <a:ext cx="3657600" cy="2438400"/>
          </a:xfrm>
          <a:prstGeom prst="rect">
            <a:avLst/>
          </a:prstGeom>
        </p:spPr>
      </p:pic>
      <p:pic>
        <p:nvPicPr>
          <p:cNvPr id="6" name="Picture 5">
            <a:extLst>
              <a:ext uri="{FF2B5EF4-FFF2-40B4-BE49-F238E27FC236}">
                <a16:creationId xmlns:a16="http://schemas.microsoft.com/office/drawing/2014/main" xmlns="" id="{DA6B8E13-FFCD-FBE4-00B6-EACA0F4B38B4}"/>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346346" y="4069723"/>
            <a:ext cx="4262937" cy="2431981"/>
          </a:xfrm>
          <a:prstGeom prst="rect">
            <a:avLst/>
          </a:prstGeom>
        </p:spPr>
      </p:pic>
      <p:pic>
        <p:nvPicPr>
          <p:cNvPr id="8" name="Picture 7">
            <a:extLst>
              <a:ext uri="{FF2B5EF4-FFF2-40B4-BE49-F238E27FC236}">
                <a16:creationId xmlns:a16="http://schemas.microsoft.com/office/drawing/2014/main" xmlns="" id="{EBB9E55B-2EF2-2039-FA06-8EF1DDB48BAE}"/>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609283" y="4144455"/>
            <a:ext cx="3474301" cy="2438400"/>
          </a:xfrm>
          <a:prstGeom prst="rect">
            <a:avLst/>
          </a:prstGeom>
        </p:spPr>
      </p:pic>
    </p:spTree>
    <p:extLst>
      <p:ext uri="{BB962C8B-B14F-4D97-AF65-F5344CB8AC3E}">
        <p14:creationId xmlns:p14="http://schemas.microsoft.com/office/powerpoint/2010/main" val="18157775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F819B4A3-5691-406E-6F69-EF56FF46A370}"/>
              </a:ext>
            </a:extLst>
          </p:cNvPr>
          <p:cNvSpPr txBox="1"/>
          <p:nvPr/>
        </p:nvSpPr>
        <p:spPr>
          <a:xfrm>
            <a:off x="501446" y="486698"/>
            <a:ext cx="11395587" cy="6801862"/>
          </a:xfrm>
          <a:prstGeom prst="rect">
            <a:avLst/>
          </a:prstGeom>
          <a:noFill/>
        </p:spPr>
        <p:txBody>
          <a:bodyPr wrap="square" rtlCol="0">
            <a:spAutoFit/>
          </a:bodyPr>
          <a:lstStyle/>
          <a:p>
            <a:r>
              <a:rPr lang="en-US" sz="2000" b="1" dirty="0"/>
              <a:t>Let’s talk</a:t>
            </a:r>
          </a:p>
          <a:p>
            <a:endParaRPr lang="en-US" sz="2000" dirty="0"/>
          </a:p>
          <a:p>
            <a:r>
              <a:rPr lang="en-US" sz="2000" dirty="0"/>
              <a:t>Season of </a:t>
            </a:r>
            <a:r>
              <a:rPr lang="en-US" sz="2000" dirty="0" smtClean="0"/>
              <a:t>s</a:t>
            </a:r>
            <a:r>
              <a:rPr lang="en-US" sz="2000" dirty="0" smtClean="0"/>
              <a:t>piritual </a:t>
            </a:r>
            <a:r>
              <a:rPr lang="en-US" sz="2000" dirty="0"/>
              <a:t>struggle, </a:t>
            </a:r>
            <a:r>
              <a:rPr lang="en-US" sz="2000" dirty="0" smtClean="0"/>
              <a:t>financial </a:t>
            </a:r>
            <a:r>
              <a:rPr lang="en-US" sz="2000" dirty="0"/>
              <a:t>issues , </a:t>
            </a:r>
            <a:r>
              <a:rPr lang="en-US" sz="2000" dirty="0" smtClean="0"/>
              <a:t>health </a:t>
            </a:r>
            <a:r>
              <a:rPr lang="en-US" sz="2000" dirty="0"/>
              <a:t>issues, unemployment, marriage in trouble, </a:t>
            </a:r>
            <a:r>
              <a:rPr lang="en-US" sz="2000" dirty="0" smtClean="0"/>
              <a:t>boss </a:t>
            </a:r>
            <a:r>
              <a:rPr lang="en-US" sz="2000" dirty="0"/>
              <a:t>issues, </a:t>
            </a:r>
            <a:r>
              <a:rPr lang="en-US" sz="2000" dirty="0" smtClean="0"/>
              <a:t>children </a:t>
            </a:r>
            <a:r>
              <a:rPr lang="en-US" sz="2000" dirty="0"/>
              <a:t>in trouble, depression, </a:t>
            </a:r>
            <a:r>
              <a:rPr lang="en-US" sz="2000" dirty="0" smtClean="0"/>
              <a:t>addiction </a:t>
            </a:r>
            <a:r>
              <a:rPr lang="en-US" sz="2000" dirty="0"/>
              <a:t>has you in a headlock, </a:t>
            </a:r>
            <a:r>
              <a:rPr lang="en-US" sz="2000" dirty="0" smtClean="0"/>
              <a:t>friendship </a:t>
            </a:r>
            <a:r>
              <a:rPr lang="en-US" sz="2000" dirty="0"/>
              <a:t>on the rocks etc</a:t>
            </a:r>
            <a:r>
              <a:rPr lang="en-US" sz="2000" dirty="0" smtClean="0"/>
              <a:t>.</a:t>
            </a:r>
            <a:endParaRPr lang="en-US" sz="2000" dirty="0"/>
          </a:p>
          <a:p>
            <a:r>
              <a:rPr lang="en-US" sz="2000" dirty="0"/>
              <a:t> </a:t>
            </a:r>
          </a:p>
          <a:p>
            <a:r>
              <a:rPr lang="en-US" sz="2000" dirty="0"/>
              <a:t>In due </a:t>
            </a:r>
            <a:r>
              <a:rPr lang="en-US" sz="2000" dirty="0" smtClean="0"/>
              <a:t>season and in His timing, </a:t>
            </a:r>
            <a:r>
              <a:rPr lang="en-US" sz="2000" dirty="0"/>
              <a:t>GOD can have us in a reaping state in these above examples. </a:t>
            </a:r>
          </a:p>
          <a:p>
            <a:endParaRPr lang="en-US" sz="2000" dirty="0"/>
          </a:p>
          <a:p>
            <a:r>
              <a:rPr lang="en-US" sz="2000" dirty="0"/>
              <a:t>But there is the final ending to the verse – </a:t>
            </a:r>
            <a:r>
              <a:rPr lang="en-US" sz="2000" b="1" dirty="0"/>
              <a:t>if we faint </a:t>
            </a:r>
            <a:r>
              <a:rPr lang="en-US" sz="2000" b="1" dirty="0" smtClean="0"/>
              <a:t>not.</a:t>
            </a:r>
            <a:endParaRPr lang="en-US" sz="2000" b="1" dirty="0"/>
          </a:p>
          <a:p>
            <a:endParaRPr lang="en-US" sz="3600" b="1" dirty="0">
              <a:solidFill>
                <a:srgbClr val="00B0F0"/>
              </a:solidFill>
            </a:endParaRPr>
          </a:p>
          <a:p>
            <a:r>
              <a:rPr lang="en-US" sz="3600" b="1" dirty="0">
                <a:solidFill>
                  <a:srgbClr val="00B0F0"/>
                </a:solidFill>
              </a:rPr>
              <a:t>            </a:t>
            </a:r>
            <a:r>
              <a:rPr lang="en-US" sz="6000" b="1" dirty="0">
                <a:solidFill>
                  <a:schemeClr val="accent2">
                    <a:lumMod val="75000"/>
                  </a:schemeClr>
                </a:solidFill>
              </a:rPr>
              <a:t>Don’t give </a:t>
            </a:r>
            <a:r>
              <a:rPr lang="en-US" sz="6000" b="1" dirty="0" smtClean="0">
                <a:solidFill>
                  <a:schemeClr val="accent2">
                    <a:lumMod val="75000"/>
                  </a:schemeClr>
                </a:solidFill>
              </a:rPr>
              <a:t>up!  </a:t>
            </a:r>
            <a:r>
              <a:rPr lang="en-US" sz="6000" b="1" dirty="0">
                <a:solidFill>
                  <a:schemeClr val="accent2">
                    <a:lumMod val="75000"/>
                  </a:schemeClr>
                </a:solidFill>
              </a:rPr>
              <a:t>Don’t give </a:t>
            </a:r>
            <a:r>
              <a:rPr lang="en-US" sz="6000" b="1" dirty="0" smtClean="0">
                <a:solidFill>
                  <a:schemeClr val="accent2">
                    <a:lumMod val="75000"/>
                  </a:schemeClr>
                </a:solidFill>
              </a:rPr>
              <a:t>up! </a:t>
            </a:r>
            <a:endParaRPr lang="en-US" sz="6000" b="1" dirty="0">
              <a:solidFill>
                <a:schemeClr val="accent2">
                  <a:lumMod val="75000"/>
                </a:schemeClr>
              </a:solidFill>
            </a:endParaRPr>
          </a:p>
          <a:p>
            <a:r>
              <a:rPr lang="en-US" sz="6000" b="1" dirty="0">
                <a:solidFill>
                  <a:schemeClr val="accent2">
                    <a:lumMod val="75000"/>
                  </a:schemeClr>
                </a:solidFill>
              </a:rPr>
              <a:t>		     </a:t>
            </a:r>
            <a:r>
              <a:rPr lang="en-US" sz="6000" b="1" dirty="0" smtClean="0">
                <a:solidFill>
                  <a:schemeClr val="accent2">
                    <a:lumMod val="75000"/>
                  </a:schemeClr>
                </a:solidFill>
              </a:rPr>
              <a:t>Endure/Withstand!</a:t>
            </a:r>
            <a:endParaRPr lang="en-US" sz="6000" b="1" dirty="0">
              <a:solidFill>
                <a:schemeClr val="accent2">
                  <a:lumMod val="75000"/>
                </a:schemeClr>
              </a:solidFill>
            </a:endParaRPr>
          </a:p>
          <a:p>
            <a:r>
              <a:rPr lang="en-US" sz="6000" b="1" dirty="0">
                <a:solidFill>
                  <a:schemeClr val="accent2">
                    <a:lumMod val="75000"/>
                  </a:schemeClr>
                </a:solidFill>
              </a:rPr>
              <a:t> 	             Wait on </a:t>
            </a:r>
            <a:r>
              <a:rPr lang="en-US" sz="6000" b="1" dirty="0" smtClean="0">
                <a:solidFill>
                  <a:schemeClr val="accent2">
                    <a:lumMod val="75000"/>
                  </a:schemeClr>
                </a:solidFill>
              </a:rPr>
              <a:t>GOD!</a:t>
            </a:r>
            <a:endParaRPr lang="en-US" sz="6000" b="1" dirty="0">
              <a:solidFill>
                <a:schemeClr val="accent2">
                  <a:lumMod val="75000"/>
                </a:schemeClr>
              </a:solidFill>
            </a:endParaRPr>
          </a:p>
          <a:p>
            <a:r>
              <a:rPr lang="en-US" sz="6000" dirty="0">
                <a:solidFill>
                  <a:schemeClr val="accent2">
                    <a:lumMod val="75000"/>
                  </a:schemeClr>
                </a:solidFill>
              </a:rPr>
              <a:t>	</a:t>
            </a:r>
          </a:p>
        </p:txBody>
      </p:sp>
    </p:spTree>
    <p:extLst>
      <p:ext uri="{BB962C8B-B14F-4D97-AF65-F5344CB8AC3E}">
        <p14:creationId xmlns:p14="http://schemas.microsoft.com/office/powerpoint/2010/main" val="3846293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BB85499-5B90-A84E-FA16-DDD908DFA68B}"/>
              </a:ext>
            </a:extLst>
          </p:cNvPr>
          <p:cNvSpPr txBox="1"/>
          <p:nvPr/>
        </p:nvSpPr>
        <p:spPr>
          <a:xfrm>
            <a:off x="226243" y="-65988"/>
            <a:ext cx="11359300" cy="7171194"/>
          </a:xfrm>
          <a:prstGeom prst="rect">
            <a:avLst/>
          </a:prstGeom>
          <a:noFill/>
        </p:spPr>
        <p:txBody>
          <a:bodyPr wrap="square" rtlCol="0">
            <a:spAutoFit/>
          </a:bodyPr>
          <a:lstStyle/>
          <a:p>
            <a:r>
              <a:rPr lang="en-US" sz="2800" b="1" i="1" u="sng" dirty="0"/>
              <a:t>Context</a:t>
            </a:r>
          </a:p>
          <a:p>
            <a:r>
              <a:rPr lang="en-US" dirty="0"/>
              <a:t>Paul wrote the book of Galatians  mainly because the </a:t>
            </a:r>
            <a:r>
              <a:rPr lang="en-US" dirty="0" err="1"/>
              <a:t>Judiazers</a:t>
            </a:r>
            <a:r>
              <a:rPr lang="en-US" dirty="0"/>
              <a:t> had infiltrated Galatia and were making claims that in order </a:t>
            </a:r>
            <a:r>
              <a:rPr lang="en-US" dirty="0" smtClean="0"/>
              <a:t>to </a:t>
            </a:r>
            <a:r>
              <a:rPr lang="en-US" dirty="0"/>
              <a:t>be </a:t>
            </a:r>
            <a:r>
              <a:rPr lang="en-US" dirty="0" smtClean="0"/>
              <a:t>saved, </a:t>
            </a:r>
            <a:r>
              <a:rPr lang="en-US" dirty="0"/>
              <a:t>you had to follow the Mosaic </a:t>
            </a:r>
            <a:r>
              <a:rPr lang="en-US" dirty="0" smtClean="0"/>
              <a:t>law. </a:t>
            </a:r>
            <a:r>
              <a:rPr lang="en-US" dirty="0"/>
              <a:t> </a:t>
            </a:r>
            <a:r>
              <a:rPr lang="en-US" dirty="0" smtClean="0"/>
              <a:t>They were bringing up s</a:t>
            </a:r>
            <a:r>
              <a:rPr lang="en-US" dirty="0" smtClean="0"/>
              <a:t>alvation </a:t>
            </a:r>
            <a:r>
              <a:rPr lang="en-US" dirty="0"/>
              <a:t>by </a:t>
            </a:r>
            <a:r>
              <a:rPr lang="en-US" dirty="0" smtClean="0"/>
              <a:t>works; mainly </a:t>
            </a:r>
            <a:r>
              <a:rPr lang="en-US" dirty="0"/>
              <a:t>bringing up </a:t>
            </a:r>
            <a:r>
              <a:rPr lang="en-US" dirty="0" smtClean="0"/>
              <a:t>circumcision.</a:t>
            </a:r>
            <a:endParaRPr lang="en-US" dirty="0"/>
          </a:p>
          <a:p>
            <a:r>
              <a:rPr lang="en-US" dirty="0"/>
              <a:t>Galatians 1 : 6-10</a:t>
            </a:r>
          </a:p>
          <a:p>
            <a:endParaRPr lang="en-US" dirty="0"/>
          </a:p>
          <a:p>
            <a:r>
              <a:rPr lang="en-US" dirty="0"/>
              <a:t>Lets check out Act </a:t>
            </a:r>
            <a:r>
              <a:rPr lang="en-US" dirty="0" smtClean="0"/>
              <a:t>15  </a:t>
            </a:r>
            <a:r>
              <a:rPr lang="en-US" dirty="0"/>
              <a:t>where this all started.  After Paul had been stoned and left for dead at the end of Acts 14, Paul and Barnabas </a:t>
            </a:r>
            <a:r>
              <a:rPr lang="en-US" dirty="0" smtClean="0"/>
              <a:t>had </a:t>
            </a:r>
            <a:r>
              <a:rPr lang="en-US" dirty="0"/>
              <a:t>gone to several cites </a:t>
            </a:r>
            <a:r>
              <a:rPr lang="en-US" dirty="0" smtClean="0"/>
              <a:t>spreading </a:t>
            </a:r>
            <a:r>
              <a:rPr lang="en-US" dirty="0"/>
              <a:t>the </a:t>
            </a:r>
            <a:r>
              <a:rPr lang="en-US" dirty="0" smtClean="0"/>
              <a:t>Gospel, </a:t>
            </a:r>
            <a:r>
              <a:rPr lang="en-US" dirty="0"/>
              <a:t>establishing churches </a:t>
            </a:r>
            <a:r>
              <a:rPr lang="en-US" dirty="0" smtClean="0"/>
              <a:t>and </a:t>
            </a:r>
            <a:r>
              <a:rPr lang="en-US" dirty="0"/>
              <a:t>ordaining elders. Act 14: 19 </a:t>
            </a:r>
            <a:r>
              <a:rPr lang="en-US" dirty="0" smtClean="0"/>
              <a:t>–28 </a:t>
            </a:r>
          </a:p>
          <a:p>
            <a:endParaRPr lang="en-US" dirty="0"/>
          </a:p>
          <a:p>
            <a:r>
              <a:rPr lang="en-US" dirty="0" smtClean="0"/>
              <a:t>Acts </a:t>
            </a:r>
            <a:r>
              <a:rPr lang="en-US" dirty="0"/>
              <a:t>15: 1 , 5 </a:t>
            </a:r>
            <a:r>
              <a:rPr lang="en-US" b="1" dirty="0" smtClean="0"/>
              <a:t>-</a:t>
            </a:r>
            <a:r>
              <a:rPr lang="en-US" b="1" dirty="0" smtClean="0">
                <a:solidFill>
                  <a:srgbClr val="FF0000"/>
                </a:solidFill>
              </a:rPr>
              <a:t> </a:t>
            </a:r>
            <a:r>
              <a:rPr lang="en-US" b="1" dirty="0" smtClean="0">
                <a:solidFill>
                  <a:srgbClr val="FF0000"/>
                </a:solidFill>
              </a:rPr>
              <a:t> </a:t>
            </a:r>
            <a:r>
              <a:rPr lang="en-US" dirty="0"/>
              <a:t>They were teaching folks bad </a:t>
            </a:r>
            <a:r>
              <a:rPr lang="en-US" dirty="0" smtClean="0"/>
              <a:t>doctrine; salvation </a:t>
            </a:r>
            <a:r>
              <a:rPr lang="en-US" dirty="0"/>
              <a:t>by </a:t>
            </a:r>
            <a:r>
              <a:rPr lang="en-US" dirty="0" smtClean="0"/>
              <a:t>works, which </a:t>
            </a:r>
            <a:r>
              <a:rPr lang="en-US" dirty="0"/>
              <a:t>we </a:t>
            </a:r>
            <a:r>
              <a:rPr lang="en-US" dirty="0" smtClean="0"/>
              <a:t>know, </a:t>
            </a:r>
            <a:r>
              <a:rPr lang="en-US" dirty="0"/>
              <a:t>of </a:t>
            </a:r>
            <a:r>
              <a:rPr lang="en-US" dirty="0" smtClean="0"/>
              <a:t>course, is </a:t>
            </a:r>
            <a:r>
              <a:rPr lang="en-US" dirty="0"/>
              <a:t>f</a:t>
            </a:r>
            <a:r>
              <a:rPr lang="en-US" dirty="0" smtClean="0"/>
              <a:t>alse</a:t>
            </a:r>
            <a:r>
              <a:rPr lang="en-US" dirty="0"/>
              <a:t>.  Romans 10:9-10 and Ephesians 2: 8-9</a:t>
            </a:r>
          </a:p>
          <a:p>
            <a:endParaRPr lang="en-US" dirty="0"/>
          </a:p>
          <a:p>
            <a:r>
              <a:rPr lang="en-US" dirty="0"/>
              <a:t>Peter spoke up in Acts 15: 7-10 </a:t>
            </a:r>
          </a:p>
          <a:p>
            <a:endParaRPr lang="en-US" dirty="0"/>
          </a:p>
          <a:p>
            <a:r>
              <a:rPr lang="en-US" dirty="0"/>
              <a:t>So this same argument came up in Galatia. The </a:t>
            </a:r>
            <a:r>
              <a:rPr lang="en-US" dirty="0" err="1"/>
              <a:t>Judiazers</a:t>
            </a:r>
            <a:r>
              <a:rPr lang="en-US" dirty="0"/>
              <a:t> brought  up works again. That was their intent to go wherever sound doctrine was preached and start some </a:t>
            </a:r>
            <a:r>
              <a:rPr lang="en-US" dirty="0" smtClean="0"/>
              <a:t>stuff</a:t>
            </a:r>
            <a:r>
              <a:rPr lang="en-US" dirty="0"/>
              <a:t>.</a:t>
            </a:r>
            <a:endParaRPr lang="en-US" dirty="0"/>
          </a:p>
          <a:p>
            <a:endParaRPr lang="en-US" dirty="0"/>
          </a:p>
          <a:p>
            <a:r>
              <a:rPr lang="en-US" dirty="0"/>
              <a:t>Galatians 2:1-9 ( NIV) </a:t>
            </a:r>
            <a:r>
              <a:rPr lang="en-US" dirty="0" smtClean="0"/>
              <a:t>Paul </a:t>
            </a:r>
            <a:r>
              <a:rPr lang="en-US" dirty="0"/>
              <a:t>gets them straight on circumcision</a:t>
            </a:r>
          </a:p>
          <a:p>
            <a:endParaRPr lang="en-US" dirty="0"/>
          </a:p>
          <a:p>
            <a:r>
              <a:rPr lang="en-US" dirty="0"/>
              <a:t>Galatians 2:11-13 – Peter and Barnabas started to backslide</a:t>
            </a:r>
          </a:p>
          <a:p>
            <a:endParaRPr lang="en-US" dirty="0"/>
          </a:p>
          <a:p>
            <a:r>
              <a:rPr lang="en-US" dirty="0"/>
              <a:t>Galatians 3: 1 – 5 – </a:t>
            </a:r>
            <a:r>
              <a:rPr lang="en-US" dirty="0" smtClean="0"/>
              <a:t>Paul Chastised </a:t>
            </a:r>
            <a:r>
              <a:rPr lang="en-US" dirty="0"/>
              <a:t>the Galatians for backsliding </a:t>
            </a:r>
          </a:p>
          <a:p>
            <a:endParaRPr lang="en-US" dirty="0"/>
          </a:p>
          <a:p>
            <a:r>
              <a:rPr lang="en-US" dirty="0"/>
              <a:t>Studies show us that Paul was dealing with issues </a:t>
            </a:r>
            <a:r>
              <a:rPr lang="en-US" dirty="0" smtClean="0"/>
              <a:t>in other cities, </a:t>
            </a:r>
            <a:r>
              <a:rPr lang="en-US" dirty="0" smtClean="0"/>
              <a:t>such as C</a:t>
            </a:r>
            <a:r>
              <a:rPr lang="en-US" dirty="0" smtClean="0"/>
              <a:t>orinth, </a:t>
            </a:r>
            <a:r>
              <a:rPr lang="en-US" dirty="0"/>
              <a:t>also around the same time </a:t>
            </a:r>
          </a:p>
          <a:p>
            <a:endParaRPr lang="en-US" dirty="0"/>
          </a:p>
        </p:txBody>
      </p:sp>
    </p:spTree>
    <p:extLst>
      <p:ext uri="{BB962C8B-B14F-4D97-AF65-F5344CB8AC3E}">
        <p14:creationId xmlns:p14="http://schemas.microsoft.com/office/powerpoint/2010/main" val="22772581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27AA999D-7218-92CD-60D9-BE52D8FC61B7}"/>
              </a:ext>
            </a:extLst>
          </p:cNvPr>
          <p:cNvSpPr txBox="1"/>
          <p:nvPr/>
        </p:nvSpPr>
        <p:spPr>
          <a:xfrm>
            <a:off x="424206" y="235670"/>
            <a:ext cx="11227324" cy="7017306"/>
          </a:xfrm>
          <a:prstGeom prst="rect">
            <a:avLst/>
          </a:prstGeom>
          <a:noFill/>
        </p:spPr>
        <p:txBody>
          <a:bodyPr wrap="square" rtlCol="0">
            <a:spAutoFit/>
          </a:bodyPr>
          <a:lstStyle/>
          <a:p>
            <a:r>
              <a:rPr lang="en-US" dirty="0"/>
              <a:t>So Paul has a lot going on </a:t>
            </a:r>
          </a:p>
          <a:p>
            <a:r>
              <a:rPr lang="en-US" dirty="0"/>
              <a:t>	</a:t>
            </a:r>
            <a:r>
              <a:rPr lang="en-US" dirty="0" err="1"/>
              <a:t>Juadizars</a:t>
            </a:r>
            <a:r>
              <a:rPr lang="en-US" dirty="0"/>
              <a:t> are trying to teach keeping the law for salvation</a:t>
            </a:r>
          </a:p>
          <a:p>
            <a:r>
              <a:rPr lang="en-US" dirty="0"/>
              <a:t>	He has to get them straight on circumcision</a:t>
            </a:r>
          </a:p>
          <a:p>
            <a:r>
              <a:rPr lang="en-US" dirty="0"/>
              <a:t>	Peter and Barnabas flipped and he had to confront them</a:t>
            </a:r>
          </a:p>
          <a:p>
            <a:r>
              <a:rPr lang="en-US" dirty="0"/>
              <a:t>	Plus dealing with other cities during the same general time period</a:t>
            </a:r>
          </a:p>
          <a:p>
            <a:endParaRPr lang="en-US" dirty="0"/>
          </a:p>
          <a:p>
            <a:r>
              <a:rPr lang="en-US" dirty="0"/>
              <a:t>Galatians 5: 1-4 – He encourages them </a:t>
            </a:r>
          </a:p>
          <a:p>
            <a:r>
              <a:rPr lang="en-US" dirty="0"/>
              <a:t>                      V16-21 tells them what the works of the flesh are.</a:t>
            </a:r>
          </a:p>
          <a:p>
            <a:r>
              <a:rPr lang="en-US" dirty="0"/>
              <a:t>                      V22 he comes back with the bright side, the fruit of the spirit</a:t>
            </a:r>
          </a:p>
          <a:p>
            <a:endParaRPr lang="en-US" dirty="0"/>
          </a:p>
          <a:p>
            <a:r>
              <a:rPr lang="en-US" dirty="0"/>
              <a:t>Paul had a lot going at this particular time.  In 2</a:t>
            </a:r>
            <a:r>
              <a:rPr lang="en-US" baseline="30000" dirty="0"/>
              <a:t>nd</a:t>
            </a:r>
            <a:r>
              <a:rPr lang="en-US" dirty="0"/>
              <a:t> Corinthians 11:24-33 he tells of some  of the other challenges he faced.</a:t>
            </a:r>
          </a:p>
          <a:p>
            <a:endParaRPr lang="en-US" dirty="0"/>
          </a:p>
          <a:p>
            <a:r>
              <a:rPr lang="en-US" dirty="0" smtClean="0"/>
              <a:t>Biblical </a:t>
            </a:r>
            <a:r>
              <a:rPr lang="en-US" dirty="0"/>
              <a:t>scholars tells us  Paul must have travelled some 9,150 </a:t>
            </a:r>
            <a:r>
              <a:rPr lang="en-US" dirty="0" smtClean="0"/>
              <a:t>miles during </a:t>
            </a:r>
            <a:r>
              <a:rPr lang="en-US" dirty="0"/>
              <a:t>his missionary journeys by </a:t>
            </a:r>
            <a:r>
              <a:rPr lang="en-US" dirty="0" smtClean="0"/>
              <a:t>foot. </a:t>
            </a:r>
            <a:r>
              <a:rPr lang="en-US" dirty="0"/>
              <a:t>W</a:t>
            </a:r>
            <a:r>
              <a:rPr lang="en-US" dirty="0" smtClean="0"/>
              <a:t>e </a:t>
            </a:r>
            <a:r>
              <a:rPr lang="en-US" dirty="0"/>
              <a:t>also know </a:t>
            </a:r>
            <a:r>
              <a:rPr lang="en-US" dirty="0" smtClean="0"/>
              <a:t>he </a:t>
            </a:r>
            <a:r>
              <a:rPr lang="en-US" dirty="0"/>
              <a:t>travelled by </a:t>
            </a:r>
            <a:r>
              <a:rPr lang="en-US" dirty="0" smtClean="0"/>
              <a:t>boat</a:t>
            </a:r>
            <a:r>
              <a:rPr lang="en-US" dirty="0" smtClean="0"/>
              <a:t>. He was s</a:t>
            </a:r>
            <a:r>
              <a:rPr lang="en-US" dirty="0" smtClean="0"/>
              <a:t>hipwrecked in </a:t>
            </a:r>
            <a:r>
              <a:rPr lang="en-US" dirty="0"/>
              <a:t>Acts </a:t>
            </a:r>
            <a:r>
              <a:rPr lang="en-US" dirty="0" smtClean="0"/>
              <a:t>27.   WOW! What </a:t>
            </a:r>
            <a:r>
              <a:rPr lang="en-US" dirty="0"/>
              <a:t>a heart to not give </a:t>
            </a:r>
            <a:r>
              <a:rPr lang="en-US" dirty="0" smtClean="0"/>
              <a:t>up!!</a:t>
            </a:r>
            <a:endParaRPr lang="en-US" dirty="0"/>
          </a:p>
          <a:p>
            <a:endParaRPr lang="en-US" dirty="0"/>
          </a:p>
          <a:p>
            <a:r>
              <a:rPr lang="en-US" dirty="0"/>
              <a:t> But scripture records the Holy Spirit moving in him to be encouraged and to encourage also in his journeys.</a:t>
            </a:r>
          </a:p>
          <a:p>
            <a:endParaRPr lang="en-US" dirty="0"/>
          </a:p>
          <a:p>
            <a:r>
              <a:rPr lang="en-US" dirty="0" err="1"/>
              <a:t>Phillipians</a:t>
            </a:r>
            <a:r>
              <a:rPr lang="en-US" dirty="0"/>
              <a:t> 1:6</a:t>
            </a:r>
          </a:p>
          <a:p>
            <a:endParaRPr lang="en-US" dirty="0"/>
          </a:p>
          <a:p>
            <a:r>
              <a:rPr lang="en-US" dirty="0" err="1"/>
              <a:t>Phillipians</a:t>
            </a:r>
            <a:r>
              <a:rPr lang="en-US" dirty="0"/>
              <a:t> 3:14 -15</a:t>
            </a:r>
          </a:p>
          <a:p>
            <a:endParaRPr lang="en-US" dirty="0"/>
          </a:p>
          <a:p>
            <a:r>
              <a:rPr lang="en-US" dirty="0" err="1"/>
              <a:t>Phillipians</a:t>
            </a:r>
            <a:r>
              <a:rPr lang="en-US" dirty="0"/>
              <a:t> 4:13</a:t>
            </a:r>
          </a:p>
          <a:p>
            <a:endParaRPr lang="en-US" dirty="0"/>
          </a:p>
          <a:p>
            <a:endParaRPr lang="en-US" dirty="0"/>
          </a:p>
        </p:txBody>
      </p:sp>
    </p:spTree>
    <p:extLst>
      <p:ext uri="{BB962C8B-B14F-4D97-AF65-F5344CB8AC3E}">
        <p14:creationId xmlns:p14="http://schemas.microsoft.com/office/powerpoint/2010/main" val="3226364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16AA379A-5940-745C-A5DD-18808B1F9184}"/>
              </a:ext>
            </a:extLst>
          </p:cNvPr>
          <p:cNvSpPr txBox="1"/>
          <p:nvPr/>
        </p:nvSpPr>
        <p:spPr>
          <a:xfrm>
            <a:off x="282804" y="179109"/>
            <a:ext cx="11397006" cy="6494085"/>
          </a:xfrm>
          <a:prstGeom prst="rect">
            <a:avLst/>
          </a:prstGeom>
          <a:noFill/>
        </p:spPr>
        <p:txBody>
          <a:bodyPr wrap="square" rtlCol="0">
            <a:spAutoFit/>
          </a:bodyPr>
          <a:lstStyle/>
          <a:p>
            <a:r>
              <a:rPr lang="en-US" sz="2400" dirty="0"/>
              <a:t>Galatians 6:9 – And let </a:t>
            </a:r>
            <a:r>
              <a:rPr lang="en-US" sz="2400" b="1" dirty="0">
                <a:solidFill>
                  <a:srgbClr val="FFC000"/>
                </a:solidFill>
              </a:rPr>
              <a:t>us</a:t>
            </a:r>
            <a:r>
              <a:rPr lang="en-US" sz="2400" dirty="0"/>
              <a:t> </a:t>
            </a:r>
            <a:r>
              <a:rPr lang="en-US" sz="2400" b="1" dirty="0">
                <a:solidFill>
                  <a:srgbClr val="FF0000"/>
                </a:solidFill>
              </a:rPr>
              <a:t>not be weary</a:t>
            </a:r>
            <a:r>
              <a:rPr lang="en-US" sz="2400" dirty="0"/>
              <a:t> in </a:t>
            </a:r>
            <a:r>
              <a:rPr lang="en-US" sz="2400" dirty="0">
                <a:solidFill>
                  <a:srgbClr val="00B050"/>
                </a:solidFill>
              </a:rPr>
              <a:t>well </a:t>
            </a:r>
            <a:r>
              <a:rPr lang="en-US" sz="2400" dirty="0" smtClean="0">
                <a:solidFill>
                  <a:srgbClr val="00B050"/>
                </a:solidFill>
              </a:rPr>
              <a:t>doing</a:t>
            </a:r>
            <a:r>
              <a:rPr lang="en-US" sz="2400" dirty="0" smtClean="0"/>
              <a:t>, </a:t>
            </a:r>
            <a:r>
              <a:rPr lang="en-US" sz="2400" dirty="0"/>
              <a:t>for in </a:t>
            </a:r>
            <a:r>
              <a:rPr lang="en-US" sz="2400" b="1" dirty="0">
                <a:solidFill>
                  <a:srgbClr val="002060"/>
                </a:solidFill>
              </a:rPr>
              <a:t>due season </a:t>
            </a:r>
            <a:r>
              <a:rPr lang="en-US" sz="2400" dirty="0"/>
              <a:t>we shall </a:t>
            </a:r>
            <a:r>
              <a:rPr lang="en-US" sz="2400" b="1" dirty="0">
                <a:solidFill>
                  <a:srgbClr val="7030A0"/>
                </a:solidFill>
              </a:rPr>
              <a:t>reap</a:t>
            </a:r>
            <a:r>
              <a:rPr lang="en-US" sz="2400" dirty="0"/>
              <a:t> if we </a:t>
            </a:r>
            <a:r>
              <a:rPr lang="en-US" sz="2400" b="1" dirty="0">
                <a:solidFill>
                  <a:srgbClr val="00B0F0"/>
                </a:solidFill>
              </a:rPr>
              <a:t>faint </a:t>
            </a:r>
            <a:r>
              <a:rPr lang="en-US" sz="2400" b="1" dirty="0" smtClean="0">
                <a:solidFill>
                  <a:srgbClr val="00B0F0"/>
                </a:solidFill>
              </a:rPr>
              <a:t>not.</a:t>
            </a:r>
            <a:endParaRPr lang="en-US" sz="2400" b="1" dirty="0">
              <a:solidFill>
                <a:srgbClr val="00B0F0"/>
              </a:solidFill>
            </a:endParaRPr>
          </a:p>
          <a:p>
            <a:endParaRPr lang="en-US" sz="2400" b="1" dirty="0">
              <a:solidFill>
                <a:srgbClr val="00B0F0"/>
              </a:solidFill>
            </a:endParaRPr>
          </a:p>
          <a:p>
            <a:r>
              <a:rPr lang="en-US" sz="2000" b="1" dirty="0">
                <a:solidFill>
                  <a:schemeClr val="accent2"/>
                </a:solidFill>
              </a:rPr>
              <a:t> </a:t>
            </a:r>
            <a:r>
              <a:rPr lang="en-US" sz="2000" b="1" dirty="0"/>
              <a:t>Us</a:t>
            </a:r>
            <a:r>
              <a:rPr lang="en-US" sz="2000" b="1" dirty="0">
                <a:solidFill>
                  <a:schemeClr val="accent2"/>
                </a:solidFill>
              </a:rPr>
              <a:t> </a:t>
            </a:r>
            <a:r>
              <a:rPr lang="en-US" sz="2000" dirty="0"/>
              <a:t>– Notice Paul is saying </a:t>
            </a:r>
            <a:r>
              <a:rPr lang="en-US" sz="2000" b="1" dirty="0" smtClean="0"/>
              <a:t>us </a:t>
            </a:r>
            <a:r>
              <a:rPr lang="en-US" sz="2000" dirty="0"/>
              <a:t>and not </a:t>
            </a:r>
            <a:r>
              <a:rPr lang="en-US" sz="2000" b="1" dirty="0" smtClean="0"/>
              <a:t>you</a:t>
            </a:r>
            <a:r>
              <a:rPr lang="en-US" sz="2000" dirty="0" smtClean="0"/>
              <a:t>. </a:t>
            </a:r>
            <a:r>
              <a:rPr lang="en-US" sz="2000" dirty="0"/>
              <a:t>He is including himself in this statement.  He has been through a lot as we saw in the previous pages.  Also this  </a:t>
            </a:r>
            <a:r>
              <a:rPr lang="en-US" sz="2000" b="1" i="1" dirty="0" smtClean="0"/>
              <a:t>us </a:t>
            </a:r>
            <a:r>
              <a:rPr lang="en-US" sz="2000" dirty="0" smtClean="0"/>
              <a:t>specifies </a:t>
            </a:r>
            <a:r>
              <a:rPr lang="en-US" sz="2000" dirty="0"/>
              <a:t>something. This is not for </a:t>
            </a:r>
            <a:r>
              <a:rPr lang="en-US" sz="2000" dirty="0" smtClean="0"/>
              <a:t>everybody; it’s </a:t>
            </a:r>
            <a:r>
              <a:rPr lang="en-US" sz="2000" dirty="0"/>
              <a:t>for Christian folk.  He did not say </a:t>
            </a:r>
            <a:r>
              <a:rPr lang="en-US" sz="2000" b="1" dirty="0" smtClean="0"/>
              <a:t>everybody </a:t>
            </a:r>
            <a:r>
              <a:rPr lang="en-US" sz="2000" b="1" dirty="0"/>
              <a:t>including the </a:t>
            </a:r>
            <a:r>
              <a:rPr lang="en-US" sz="2000" b="1" dirty="0" smtClean="0"/>
              <a:t>unsaved</a:t>
            </a:r>
            <a:r>
              <a:rPr lang="en-US" sz="2000" dirty="0" smtClean="0"/>
              <a:t>.  </a:t>
            </a:r>
            <a:r>
              <a:rPr lang="en-US" sz="2000" dirty="0"/>
              <a:t>He said </a:t>
            </a:r>
            <a:r>
              <a:rPr lang="en-US" sz="2000" b="1" dirty="0" smtClean="0"/>
              <a:t>us.</a:t>
            </a:r>
            <a:r>
              <a:rPr lang="en-US" sz="2000" b="1" dirty="0" smtClean="0">
                <a:solidFill>
                  <a:schemeClr val="accent4"/>
                </a:solidFill>
              </a:rPr>
              <a:t> </a:t>
            </a:r>
            <a:r>
              <a:rPr lang="en-US" sz="2000" dirty="0"/>
              <a:t>So let us not look to society and the world when we are striving to </a:t>
            </a:r>
            <a:r>
              <a:rPr lang="en-US" sz="2000" b="1" dirty="0" smtClean="0">
                <a:solidFill>
                  <a:srgbClr val="FF0000"/>
                </a:solidFill>
              </a:rPr>
              <a:t>not </a:t>
            </a:r>
            <a:r>
              <a:rPr lang="en-US" sz="2000" b="1" dirty="0">
                <a:solidFill>
                  <a:srgbClr val="FF0000"/>
                </a:solidFill>
              </a:rPr>
              <a:t>be </a:t>
            </a:r>
            <a:r>
              <a:rPr lang="en-US" sz="2000" b="1" dirty="0" smtClean="0">
                <a:solidFill>
                  <a:srgbClr val="FF0000"/>
                </a:solidFill>
              </a:rPr>
              <a:t>weary </a:t>
            </a:r>
            <a:r>
              <a:rPr lang="en-US" sz="2000" dirty="0" smtClean="0"/>
              <a:t>family. </a:t>
            </a:r>
            <a:r>
              <a:rPr lang="en-US" sz="2000" dirty="0"/>
              <a:t>W</a:t>
            </a:r>
            <a:r>
              <a:rPr lang="en-US" sz="2000" dirty="0" smtClean="0"/>
              <a:t>e cannot, </a:t>
            </a:r>
            <a:r>
              <a:rPr lang="en-US" sz="2000" dirty="0"/>
              <a:t>absolutely </a:t>
            </a:r>
            <a:r>
              <a:rPr lang="en-US" sz="2000" dirty="0" smtClean="0"/>
              <a:t>not, </a:t>
            </a:r>
            <a:r>
              <a:rPr lang="en-US" sz="2000" dirty="0"/>
              <a:t>look at what other folk in the world are </a:t>
            </a:r>
            <a:r>
              <a:rPr lang="en-US" sz="2000" dirty="0" smtClean="0"/>
              <a:t>doing. Amen! </a:t>
            </a:r>
            <a:r>
              <a:rPr lang="en-US" sz="2000" b="1" dirty="0" smtClean="0"/>
              <a:t>A </a:t>
            </a:r>
            <a:r>
              <a:rPr lang="en-US" sz="2000" b="1" dirty="0"/>
              <a:t>lot of folks are quitting on striving to live </a:t>
            </a:r>
            <a:r>
              <a:rPr lang="en-US" sz="2000" b="1" dirty="0" smtClean="0"/>
              <a:t>GODLY.</a:t>
            </a:r>
            <a:endParaRPr lang="en-US" sz="2000" b="1" dirty="0"/>
          </a:p>
          <a:p>
            <a:endParaRPr lang="en-US" sz="2000" dirty="0"/>
          </a:p>
          <a:p>
            <a:r>
              <a:rPr lang="en-US" sz="2000" dirty="0"/>
              <a:t>	 Guard yourself on social media , news , so-called friends etc.</a:t>
            </a:r>
          </a:p>
          <a:p>
            <a:endParaRPr lang="en-US" sz="2000" dirty="0"/>
          </a:p>
          <a:p>
            <a:r>
              <a:rPr lang="en-US" sz="2000" b="1" dirty="0">
                <a:solidFill>
                  <a:srgbClr val="FF0000"/>
                </a:solidFill>
              </a:rPr>
              <a:t>Weary</a:t>
            </a:r>
            <a:r>
              <a:rPr lang="en-US" sz="2000" dirty="0"/>
              <a:t>  - Greek word </a:t>
            </a:r>
            <a:r>
              <a:rPr lang="en-US" sz="2000" dirty="0" smtClean="0"/>
              <a:t>(compound </a:t>
            </a:r>
            <a:r>
              <a:rPr lang="en-US" sz="2000" dirty="0"/>
              <a:t>word)  </a:t>
            </a:r>
            <a:r>
              <a:rPr lang="en-US" sz="2000" dirty="0" err="1"/>
              <a:t>ekkakeo</a:t>
            </a:r>
            <a:r>
              <a:rPr lang="en-US" sz="2000" dirty="0"/>
              <a:t>  ---  ek  and </a:t>
            </a:r>
            <a:r>
              <a:rPr lang="en-US" sz="2000" dirty="0" err="1"/>
              <a:t>kakeo</a:t>
            </a:r>
            <a:endParaRPr lang="en-US" sz="2000" dirty="0"/>
          </a:p>
          <a:p>
            <a:r>
              <a:rPr lang="en-US" sz="2000" dirty="0"/>
              <a:t>	This is the type of fatigue that causes us to want </a:t>
            </a:r>
            <a:r>
              <a:rPr lang="en-US" sz="2000" dirty="0" smtClean="0"/>
              <a:t>to fail/stop </a:t>
            </a:r>
            <a:r>
              <a:rPr lang="en-US" sz="2000" dirty="0"/>
              <a:t>at what we are attempting to do.       	</a:t>
            </a:r>
          </a:p>
          <a:p>
            <a:endParaRPr lang="en-US" sz="2000" dirty="0"/>
          </a:p>
          <a:p>
            <a:r>
              <a:rPr lang="en-US" sz="2000" dirty="0"/>
              <a:t>             The Holy  Spirit  thru the scripture is telling us “don’t” be weary  - Don’t Quit Family</a:t>
            </a:r>
          </a:p>
          <a:p>
            <a:endParaRPr lang="en-US" sz="2000" dirty="0"/>
          </a:p>
          <a:p>
            <a:r>
              <a:rPr lang="en-US" sz="2000" dirty="0"/>
              <a:t>             Yes its hard  , Yes its hard but don’t Quit</a:t>
            </a:r>
          </a:p>
          <a:p>
            <a:endParaRPr lang="en-US" sz="2000" dirty="0"/>
          </a:p>
          <a:p>
            <a:r>
              <a:rPr lang="en-US" sz="2000" dirty="0"/>
              <a:t>	</a:t>
            </a:r>
            <a:r>
              <a:rPr lang="en-US" sz="2000" b="1" u="sng" dirty="0"/>
              <a:t>Hang in there –Isaiah 41:10 , Psalms 130:5</a:t>
            </a:r>
          </a:p>
          <a:p>
            <a:endParaRPr lang="en-US" sz="2400" dirty="0"/>
          </a:p>
        </p:txBody>
      </p:sp>
    </p:spTree>
    <p:extLst>
      <p:ext uri="{BB962C8B-B14F-4D97-AF65-F5344CB8AC3E}">
        <p14:creationId xmlns:p14="http://schemas.microsoft.com/office/powerpoint/2010/main" val="41801759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4599E36E-E88C-629F-68BD-BAED8CB7CA06}"/>
              </a:ext>
            </a:extLst>
          </p:cNvPr>
          <p:cNvSpPr txBox="1"/>
          <p:nvPr/>
        </p:nvSpPr>
        <p:spPr>
          <a:xfrm>
            <a:off x="593889" y="612844"/>
            <a:ext cx="10831398" cy="5632311"/>
          </a:xfrm>
          <a:prstGeom prst="rect">
            <a:avLst/>
          </a:prstGeom>
          <a:noFill/>
        </p:spPr>
        <p:txBody>
          <a:bodyPr wrap="square" rtlCol="0">
            <a:spAutoFit/>
          </a:bodyPr>
          <a:lstStyle/>
          <a:p>
            <a:r>
              <a:rPr lang="en-US" sz="1800" dirty="0"/>
              <a:t> </a:t>
            </a:r>
            <a:r>
              <a:rPr lang="en-US" sz="2000" b="1" dirty="0">
                <a:solidFill>
                  <a:srgbClr val="FF0000"/>
                </a:solidFill>
              </a:rPr>
              <a:t>Weary – </a:t>
            </a:r>
            <a:r>
              <a:rPr lang="en-US" sz="2000" b="1" dirty="0" err="1">
                <a:solidFill>
                  <a:srgbClr val="FF0000"/>
                </a:solidFill>
              </a:rPr>
              <a:t>con’t</a:t>
            </a:r>
            <a:endParaRPr lang="en-US" sz="2000" dirty="0"/>
          </a:p>
          <a:p>
            <a:endParaRPr lang="en-US" sz="2000" dirty="0"/>
          </a:p>
          <a:p>
            <a:r>
              <a:rPr lang="en-US" sz="2000" dirty="0"/>
              <a:t>1 Corinthians 15:51-58 </a:t>
            </a:r>
          </a:p>
          <a:p>
            <a:endParaRPr lang="en-US" sz="2000" dirty="0"/>
          </a:p>
          <a:p>
            <a:r>
              <a:rPr lang="en-US" sz="2000" dirty="0"/>
              <a:t>	V58 - steadfast – Greek word – </a:t>
            </a:r>
            <a:r>
              <a:rPr lang="en-US" sz="2000" dirty="0" err="1"/>
              <a:t>edephos</a:t>
            </a:r>
            <a:r>
              <a:rPr lang="en-US" sz="2000" dirty="0"/>
              <a:t> – to sit , sedentary – seated on it </a:t>
            </a:r>
          </a:p>
          <a:p>
            <a:r>
              <a:rPr lang="en-US" sz="2000" dirty="0"/>
              <a:t>	           </a:t>
            </a:r>
            <a:r>
              <a:rPr lang="en-US" sz="2000" dirty="0" err="1"/>
              <a:t>umoveable</a:t>
            </a:r>
            <a:r>
              <a:rPr lang="en-US" sz="2000" dirty="0"/>
              <a:t> Greek word – </a:t>
            </a:r>
            <a:r>
              <a:rPr lang="en-US" sz="2000" dirty="0" err="1"/>
              <a:t>ametakinetos</a:t>
            </a:r>
            <a:r>
              <a:rPr lang="en-US" sz="2000" dirty="0"/>
              <a:t> – You are not moving</a:t>
            </a:r>
          </a:p>
          <a:p>
            <a:r>
              <a:rPr lang="en-US" sz="2000" dirty="0"/>
              <a:t>	            always abounding in the work of the Lord…</a:t>
            </a:r>
          </a:p>
          <a:p>
            <a:endParaRPr lang="en-US" sz="2000" dirty="0"/>
          </a:p>
          <a:p>
            <a:r>
              <a:rPr lang="en-US" sz="2000" dirty="0"/>
              <a:t>Have you ever grown weary of doing right in the sight of </a:t>
            </a:r>
            <a:r>
              <a:rPr lang="en-US" sz="2000" dirty="0" smtClean="0"/>
              <a:t>GOD vs.</a:t>
            </a:r>
            <a:r>
              <a:rPr lang="en-US" sz="2000" dirty="0" smtClean="0">
                <a:solidFill>
                  <a:srgbClr val="00B050"/>
                </a:solidFill>
              </a:rPr>
              <a:t> </a:t>
            </a:r>
            <a:r>
              <a:rPr lang="en-US" sz="2000" dirty="0">
                <a:solidFill>
                  <a:srgbClr val="00B050"/>
                </a:solidFill>
              </a:rPr>
              <a:t>w</a:t>
            </a:r>
            <a:r>
              <a:rPr lang="en-US" sz="2000" dirty="0" smtClean="0">
                <a:solidFill>
                  <a:srgbClr val="00B050"/>
                </a:solidFill>
              </a:rPr>
              <a:t>ell </a:t>
            </a:r>
            <a:r>
              <a:rPr lang="en-US" sz="2000" dirty="0">
                <a:solidFill>
                  <a:srgbClr val="00B050"/>
                </a:solidFill>
              </a:rPr>
              <a:t>d</a:t>
            </a:r>
            <a:r>
              <a:rPr lang="en-US" sz="2000" dirty="0" smtClean="0">
                <a:solidFill>
                  <a:srgbClr val="00B050"/>
                </a:solidFill>
              </a:rPr>
              <a:t>oing? </a:t>
            </a:r>
            <a:r>
              <a:rPr lang="en-US" sz="2000" dirty="0"/>
              <a:t>O</a:t>
            </a:r>
            <a:r>
              <a:rPr lang="en-US" sz="2000" dirty="0" smtClean="0"/>
              <a:t>f course, </a:t>
            </a:r>
            <a:r>
              <a:rPr lang="en-US" sz="2000" dirty="0"/>
              <a:t>the answer is a resounding </a:t>
            </a:r>
            <a:r>
              <a:rPr lang="en-US" sz="2000" b="1" dirty="0" smtClean="0"/>
              <a:t>Yes</a:t>
            </a:r>
            <a:r>
              <a:rPr lang="en-US" sz="2000" dirty="0"/>
              <a:t>.  Rather small or huge, we have all been there on many </a:t>
            </a:r>
            <a:r>
              <a:rPr lang="en-US" sz="2000" dirty="0" err="1"/>
              <a:t>many</a:t>
            </a:r>
            <a:r>
              <a:rPr lang="en-US" sz="2000" dirty="0"/>
              <a:t> </a:t>
            </a:r>
            <a:r>
              <a:rPr lang="en-US" sz="2000" dirty="0" err="1"/>
              <a:t>many</a:t>
            </a:r>
            <a:r>
              <a:rPr lang="en-US" sz="2000" dirty="0"/>
              <a:t> occasions.  These times in our lives, however long they last, can be very challenging for us.   Let’s be real, it can be hard to do </a:t>
            </a:r>
            <a:r>
              <a:rPr lang="en-US" sz="2000" dirty="0">
                <a:solidFill>
                  <a:srgbClr val="00B050"/>
                </a:solidFill>
              </a:rPr>
              <a:t>“ Well Doing”- </a:t>
            </a:r>
            <a:r>
              <a:rPr lang="en-US" sz="2000" dirty="0"/>
              <a:t>Amen. It’s </a:t>
            </a:r>
            <a:r>
              <a:rPr lang="en-US" sz="2000" dirty="0" smtClean="0"/>
              <a:t>hard </a:t>
            </a:r>
            <a:r>
              <a:rPr lang="en-US" sz="2000" dirty="0"/>
              <a:t>to keep doing with no reward – WOW!</a:t>
            </a:r>
          </a:p>
          <a:p>
            <a:endParaRPr lang="en-US" sz="2000" dirty="0"/>
          </a:p>
          <a:p>
            <a:r>
              <a:rPr lang="en-US" sz="2000" dirty="0"/>
              <a:t>Isn’t it strange that sometimes we can be fine with doing wrong and it not phase </a:t>
            </a:r>
            <a:r>
              <a:rPr lang="en-US" sz="2000" dirty="0" smtClean="0"/>
              <a:t>us? Ouch</a:t>
            </a:r>
            <a:r>
              <a:rPr lang="en-US" sz="2000" dirty="0"/>
              <a:t>.   You know how we can be.  Sometimes we can slip into a </a:t>
            </a:r>
            <a:r>
              <a:rPr lang="en-US" sz="2000" b="1" dirty="0"/>
              <a:t>wrong doing phase </a:t>
            </a:r>
            <a:r>
              <a:rPr lang="en-US" sz="2000" dirty="0"/>
              <a:t>and stay there. </a:t>
            </a:r>
            <a:r>
              <a:rPr lang="en-US" sz="2000" dirty="0" smtClean="0"/>
              <a:t>Why?  </a:t>
            </a:r>
            <a:r>
              <a:rPr lang="en-US" sz="2000" dirty="0"/>
              <a:t>B</a:t>
            </a:r>
            <a:r>
              <a:rPr lang="en-US" sz="2000" dirty="0" smtClean="0"/>
              <a:t>ecause </a:t>
            </a:r>
            <a:r>
              <a:rPr lang="en-US" sz="2000" dirty="0"/>
              <a:t>it can give us some immediate fleshly </a:t>
            </a:r>
            <a:r>
              <a:rPr lang="en-US" sz="2000" dirty="0" smtClean="0"/>
              <a:t>gratification. Unlike </a:t>
            </a:r>
            <a:r>
              <a:rPr lang="en-US" sz="2000" dirty="0"/>
              <a:t>when we are </a:t>
            </a:r>
            <a:r>
              <a:rPr lang="en-US" sz="2000" b="1" dirty="0">
                <a:solidFill>
                  <a:srgbClr val="00B050"/>
                </a:solidFill>
              </a:rPr>
              <a:t>w</a:t>
            </a:r>
            <a:r>
              <a:rPr lang="en-US" sz="2000" b="1" dirty="0" smtClean="0">
                <a:solidFill>
                  <a:srgbClr val="00B050"/>
                </a:solidFill>
              </a:rPr>
              <a:t>ell </a:t>
            </a:r>
            <a:r>
              <a:rPr lang="en-US" sz="2000" b="1" dirty="0" smtClean="0">
                <a:solidFill>
                  <a:srgbClr val="00B050"/>
                </a:solidFill>
              </a:rPr>
              <a:t>d</a:t>
            </a:r>
            <a:r>
              <a:rPr lang="en-US" sz="2000" b="1" dirty="0" smtClean="0">
                <a:solidFill>
                  <a:srgbClr val="00B050"/>
                </a:solidFill>
              </a:rPr>
              <a:t>oing</a:t>
            </a:r>
            <a:r>
              <a:rPr lang="en-US" sz="2000" b="1" dirty="0">
                <a:solidFill>
                  <a:srgbClr val="00B050"/>
                </a:solidFill>
              </a:rPr>
              <a:t>,</a:t>
            </a:r>
            <a:r>
              <a:rPr lang="en-US" sz="2000" dirty="0" smtClean="0"/>
              <a:t> </a:t>
            </a:r>
            <a:r>
              <a:rPr lang="en-US" sz="2000" dirty="0"/>
              <a:t>we don’t often see that immediate </a:t>
            </a:r>
            <a:r>
              <a:rPr lang="en-US" sz="2000" dirty="0" smtClean="0"/>
              <a:t>gratification.  Amen!</a:t>
            </a:r>
            <a:endParaRPr lang="en-US" sz="2000" dirty="0"/>
          </a:p>
          <a:p>
            <a:endParaRPr lang="en-US" sz="2000" dirty="0"/>
          </a:p>
        </p:txBody>
      </p:sp>
    </p:spTree>
    <p:extLst>
      <p:ext uri="{BB962C8B-B14F-4D97-AF65-F5344CB8AC3E}">
        <p14:creationId xmlns:p14="http://schemas.microsoft.com/office/powerpoint/2010/main" val="17733260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629D7666-F7DF-69ED-6726-EA77E875CB14}"/>
              </a:ext>
            </a:extLst>
          </p:cNvPr>
          <p:cNvSpPr txBox="1"/>
          <p:nvPr/>
        </p:nvSpPr>
        <p:spPr>
          <a:xfrm>
            <a:off x="94268" y="113122"/>
            <a:ext cx="12273699" cy="4462760"/>
          </a:xfrm>
          <a:prstGeom prst="rect">
            <a:avLst/>
          </a:prstGeom>
          <a:noFill/>
        </p:spPr>
        <p:txBody>
          <a:bodyPr wrap="square" rtlCol="0">
            <a:spAutoFit/>
          </a:bodyPr>
          <a:lstStyle/>
          <a:p>
            <a:r>
              <a:rPr lang="en-US" sz="2000" dirty="0"/>
              <a:t>Here are a few things that we can fall </a:t>
            </a:r>
            <a:r>
              <a:rPr lang="en-US" sz="2000" dirty="0" smtClean="0"/>
              <a:t>trapped </a:t>
            </a:r>
            <a:r>
              <a:rPr lang="en-US" sz="2000" dirty="0"/>
              <a:t>into!</a:t>
            </a:r>
          </a:p>
          <a:p>
            <a:r>
              <a:rPr lang="en-US" sz="2400" dirty="0"/>
              <a:t>	</a:t>
            </a:r>
            <a:r>
              <a:rPr lang="en-US" sz="2000" dirty="0"/>
              <a:t>Gossip</a:t>
            </a:r>
          </a:p>
          <a:p>
            <a:r>
              <a:rPr lang="en-US" sz="2000" dirty="0"/>
              <a:t>	Cutting people down</a:t>
            </a:r>
          </a:p>
          <a:p>
            <a:r>
              <a:rPr lang="en-US" sz="2000" dirty="0"/>
              <a:t>	Withholding Loving someone</a:t>
            </a:r>
          </a:p>
          <a:p>
            <a:r>
              <a:rPr lang="en-US" sz="2000" dirty="0"/>
              <a:t>	 Rude</a:t>
            </a:r>
          </a:p>
          <a:p>
            <a:r>
              <a:rPr lang="en-US" sz="2000" dirty="0"/>
              <a:t>	Horrible attitude</a:t>
            </a:r>
          </a:p>
          <a:p>
            <a:r>
              <a:rPr lang="en-US" sz="2000" dirty="0"/>
              <a:t>	Setting Traps </a:t>
            </a:r>
          </a:p>
          <a:p>
            <a:r>
              <a:rPr lang="en-US" sz="2000" dirty="0"/>
              <a:t>	Lying </a:t>
            </a:r>
          </a:p>
          <a:p>
            <a:r>
              <a:rPr lang="en-US" sz="2000" dirty="0"/>
              <a:t>	Just being </a:t>
            </a:r>
            <a:r>
              <a:rPr lang="en-US" sz="2000" dirty="0" smtClean="0"/>
              <a:t>evil, </a:t>
            </a:r>
            <a:r>
              <a:rPr lang="en-US" sz="2000" dirty="0"/>
              <a:t>etc. etc. </a:t>
            </a:r>
            <a:r>
              <a:rPr lang="en-US" sz="2000" dirty="0" smtClean="0"/>
              <a:t>The </a:t>
            </a:r>
            <a:r>
              <a:rPr lang="en-US" sz="2000" dirty="0"/>
              <a:t>list is </a:t>
            </a:r>
            <a:r>
              <a:rPr lang="en-US" sz="2000" dirty="0" smtClean="0"/>
              <a:t>infinite, right</a:t>
            </a:r>
            <a:r>
              <a:rPr lang="en-US" sz="2000" dirty="0"/>
              <a:t>?</a:t>
            </a:r>
            <a:endParaRPr lang="en-US" sz="2000" dirty="0"/>
          </a:p>
          <a:p>
            <a:endParaRPr lang="en-US" sz="2000" dirty="0"/>
          </a:p>
          <a:p>
            <a:r>
              <a:rPr lang="en-US" sz="2000" dirty="0"/>
              <a:t>When we stay </a:t>
            </a:r>
            <a:r>
              <a:rPr lang="en-US" sz="2000" dirty="0" smtClean="0"/>
              <a:t>here, </a:t>
            </a:r>
            <a:r>
              <a:rPr lang="en-US" sz="2000" dirty="0"/>
              <a:t>we often feel like we have accomplished something. </a:t>
            </a:r>
          </a:p>
          <a:p>
            <a:r>
              <a:rPr lang="en-US" sz="2000" dirty="0"/>
              <a:t> </a:t>
            </a:r>
          </a:p>
          <a:p>
            <a:r>
              <a:rPr lang="en-US" sz="2000" dirty="0"/>
              <a:t>This is a very dangerous phase that we can slip into and subconsciously be satisfied. If we are not careful our flesh can feed off this evil spirit and this kind of behavior can grow and become a monster. </a:t>
            </a:r>
          </a:p>
        </p:txBody>
      </p:sp>
      <p:pic>
        <p:nvPicPr>
          <p:cNvPr id="4" name="Picture 3">
            <a:extLst>
              <a:ext uri="{FF2B5EF4-FFF2-40B4-BE49-F238E27FC236}">
                <a16:creationId xmlns:a16="http://schemas.microsoft.com/office/drawing/2014/main" xmlns="" id="{6F27D523-A52F-F23C-5E80-CEDAC1D961B1}"/>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729978" y="3015802"/>
            <a:ext cx="837513" cy="826396"/>
          </a:xfrm>
          <a:prstGeom prst="rect">
            <a:avLst/>
          </a:prstGeom>
        </p:spPr>
      </p:pic>
      <p:pic>
        <p:nvPicPr>
          <p:cNvPr id="6" name="Picture 5">
            <a:extLst>
              <a:ext uri="{FF2B5EF4-FFF2-40B4-BE49-F238E27FC236}">
                <a16:creationId xmlns:a16="http://schemas.microsoft.com/office/drawing/2014/main" xmlns="" id="{1F6BFAC8-DC66-4B1D-A0B8-AB4A7BCDBB2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213481" y="4892511"/>
            <a:ext cx="2481826" cy="1532444"/>
          </a:xfrm>
          <a:prstGeom prst="rect">
            <a:avLst/>
          </a:prstGeom>
        </p:spPr>
      </p:pic>
      <p:pic>
        <p:nvPicPr>
          <p:cNvPr id="8" name="Picture 7">
            <a:extLst>
              <a:ext uri="{FF2B5EF4-FFF2-40B4-BE49-F238E27FC236}">
                <a16:creationId xmlns:a16="http://schemas.microsoft.com/office/drawing/2014/main" xmlns="" id="{89BFFA87-5F1D-9A21-D67B-995429C5C06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81427" y="4892511"/>
            <a:ext cx="2724346" cy="1532445"/>
          </a:xfrm>
          <a:prstGeom prst="rect">
            <a:avLst/>
          </a:prstGeom>
        </p:spPr>
      </p:pic>
      <p:pic>
        <p:nvPicPr>
          <p:cNvPr id="10" name="Picture 9">
            <a:extLst>
              <a:ext uri="{FF2B5EF4-FFF2-40B4-BE49-F238E27FC236}">
                <a16:creationId xmlns:a16="http://schemas.microsoft.com/office/drawing/2014/main" xmlns="" id="{9DC3B2BA-1228-B0C8-4CC5-269368CF3E0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851769" y="4758497"/>
            <a:ext cx="1927313" cy="1815353"/>
          </a:xfrm>
          <a:prstGeom prst="rect">
            <a:avLst/>
          </a:prstGeom>
        </p:spPr>
      </p:pic>
    </p:spTree>
    <p:extLst>
      <p:ext uri="{BB962C8B-B14F-4D97-AF65-F5344CB8AC3E}">
        <p14:creationId xmlns:p14="http://schemas.microsoft.com/office/powerpoint/2010/main" val="18335472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xmlns="" id="{A00DC7C1-B573-7F7B-7B03-691C1F140A90}"/>
              </a:ext>
            </a:extLst>
          </p:cNvPr>
          <p:cNvSpPr txBox="1"/>
          <p:nvPr/>
        </p:nvSpPr>
        <p:spPr>
          <a:xfrm>
            <a:off x="179108" y="0"/>
            <a:ext cx="11774079" cy="8063746"/>
          </a:xfrm>
          <a:prstGeom prst="rect">
            <a:avLst/>
          </a:prstGeom>
          <a:noFill/>
        </p:spPr>
        <p:txBody>
          <a:bodyPr wrap="square" rtlCol="0">
            <a:spAutoFit/>
          </a:bodyPr>
          <a:lstStyle/>
          <a:p>
            <a:r>
              <a:rPr lang="en-US" sz="2000" dirty="0"/>
              <a:t>Here are just a very </a:t>
            </a:r>
            <a:r>
              <a:rPr lang="en-US" sz="2000" dirty="0" err="1"/>
              <a:t>very</a:t>
            </a:r>
            <a:r>
              <a:rPr lang="en-US" sz="2000" dirty="0"/>
              <a:t> few </a:t>
            </a:r>
            <a:r>
              <a:rPr lang="en-US" sz="2000" dirty="0"/>
              <a:t>w</a:t>
            </a:r>
            <a:r>
              <a:rPr lang="en-US" sz="2000" dirty="0" smtClean="0"/>
              <a:t>ell doing </a:t>
            </a:r>
            <a:r>
              <a:rPr lang="en-US" sz="2000" dirty="0"/>
              <a:t>situations that can be </a:t>
            </a:r>
            <a:r>
              <a:rPr lang="en-US" sz="2000" dirty="0" smtClean="0"/>
              <a:t>hard, right</a:t>
            </a:r>
            <a:r>
              <a:rPr lang="en-US" sz="2000" dirty="0"/>
              <a:t>?</a:t>
            </a:r>
            <a:r>
              <a:rPr lang="en-US" sz="2000" dirty="0" smtClean="0"/>
              <a:t> </a:t>
            </a:r>
            <a:r>
              <a:rPr lang="en-US" sz="2000" dirty="0"/>
              <a:t>Real </a:t>
            </a:r>
            <a:r>
              <a:rPr lang="en-US" sz="2000" dirty="0" smtClean="0"/>
              <a:t>talk. </a:t>
            </a:r>
            <a:r>
              <a:rPr lang="en-US" sz="2000" dirty="0"/>
              <a:t>There usually is not immediate gratification in these when you are in them for a </a:t>
            </a:r>
            <a:r>
              <a:rPr lang="en-US" sz="2800" b="1" i="1" u="sng" dirty="0"/>
              <a:t>season</a:t>
            </a:r>
            <a:r>
              <a:rPr lang="en-US" sz="2800" dirty="0"/>
              <a:t>!!!!!!</a:t>
            </a:r>
            <a:endParaRPr lang="en-US" sz="2800" b="1" i="1" u="sng" dirty="0"/>
          </a:p>
          <a:p>
            <a:r>
              <a:rPr lang="en-US" sz="2000" dirty="0"/>
              <a:t>       	</a:t>
            </a:r>
          </a:p>
          <a:p>
            <a:pPr marL="342900" indent="-342900">
              <a:buFont typeface="Arial" panose="020B0604020202020204" pitchFamily="34" charset="0"/>
              <a:buChar char="•"/>
            </a:pPr>
            <a:r>
              <a:rPr lang="en-US" sz="2000" dirty="0"/>
              <a:t>	Be Kind </a:t>
            </a:r>
            <a:r>
              <a:rPr lang="en-US" sz="2000" dirty="0" smtClean="0"/>
              <a:t>when </a:t>
            </a:r>
            <a:r>
              <a:rPr lang="en-US" sz="2000" dirty="0"/>
              <a:t>you are being dumped on..</a:t>
            </a:r>
          </a:p>
          <a:p>
            <a:pPr marL="342900" indent="-342900">
              <a:buFont typeface="Arial" panose="020B0604020202020204" pitchFamily="34" charset="0"/>
              <a:buChar char="•"/>
            </a:pPr>
            <a:r>
              <a:rPr lang="en-US" sz="2000" dirty="0"/>
              <a:t>       	Wow, coming to church, Bible study, prayer meeting - growing -learning and things seem to get worse..</a:t>
            </a:r>
          </a:p>
          <a:p>
            <a:pPr marL="342900" indent="-342900">
              <a:buFont typeface="Arial" panose="020B0604020202020204" pitchFamily="34" charset="0"/>
              <a:buChar char="•"/>
            </a:pPr>
            <a:r>
              <a:rPr lang="en-US" sz="2000" dirty="0"/>
              <a:t>       	Hold your tongue to not give out fire..</a:t>
            </a:r>
          </a:p>
          <a:p>
            <a:pPr marL="342900" indent="-342900">
              <a:buFont typeface="Arial" panose="020B0604020202020204" pitchFamily="34" charset="0"/>
              <a:buChar char="•"/>
            </a:pPr>
            <a:r>
              <a:rPr lang="en-US" sz="2000" dirty="0"/>
              <a:t>       	Being Patient in a tough spot..</a:t>
            </a:r>
          </a:p>
          <a:p>
            <a:pPr marL="342900" indent="-342900">
              <a:buFont typeface="Arial" panose="020B0604020202020204" pitchFamily="34" charset="0"/>
              <a:buChar char="•"/>
            </a:pPr>
            <a:r>
              <a:rPr lang="en-US" sz="2000" dirty="0"/>
              <a:t>	Smiling when someone needs it and you don’t want to give it..</a:t>
            </a:r>
          </a:p>
          <a:p>
            <a:pPr marL="342900" indent="-342900">
              <a:buFont typeface="Arial" panose="020B0604020202020204" pitchFamily="34" charset="0"/>
              <a:buChar char="•"/>
            </a:pPr>
            <a:r>
              <a:rPr lang="en-US" sz="2000" dirty="0"/>
              <a:t>	Going to the meetings anyway when you know they are coming after you..</a:t>
            </a:r>
          </a:p>
          <a:p>
            <a:pPr marL="342900" indent="-342900">
              <a:buFont typeface="Arial" panose="020B0604020202020204" pitchFamily="34" charset="0"/>
              <a:buChar char="•"/>
            </a:pPr>
            <a:r>
              <a:rPr lang="en-US" sz="2000" dirty="0"/>
              <a:t>	Telling your children NO – when other parents are saying Yes..</a:t>
            </a:r>
          </a:p>
          <a:p>
            <a:pPr marL="342900" indent="-342900">
              <a:buFont typeface="Arial" panose="020B0604020202020204" pitchFamily="34" charset="0"/>
              <a:buChar char="•"/>
            </a:pPr>
            <a:r>
              <a:rPr lang="en-US" sz="2000" dirty="0"/>
              <a:t>	Denying your children a vice that all other kids are doing..</a:t>
            </a:r>
          </a:p>
          <a:p>
            <a:pPr marL="342900" indent="-342900">
              <a:buFont typeface="Arial" panose="020B0604020202020204" pitchFamily="34" charset="0"/>
              <a:buChar char="•"/>
            </a:pPr>
            <a:r>
              <a:rPr lang="en-US" sz="2000" dirty="0"/>
              <a:t>	Your crew calls you and you know they will participate in a vice that you are trying to give up..</a:t>
            </a:r>
          </a:p>
          <a:p>
            <a:pPr marL="342900" indent="-342900">
              <a:buFont typeface="Arial" panose="020B0604020202020204" pitchFamily="34" charset="0"/>
              <a:buChar char="•"/>
            </a:pPr>
            <a:r>
              <a:rPr lang="en-US" sz="2000" dirty="0"/>
              <a:t>	Marriage on the rocks..</a:t>
            </a:r>
          </a:p>
          <a:p>
            <a:pPr marL="342900" indent="-342900">
              <a:buFont typeface="Arial" panose="020B0604020202020204" pitchFamily="34" charset="0"/>
              <a:buChar char="•"/>
            </a:pPr>
            <a:r>
              <a:rPr lang="en-US" sz="2000" dirty="0"/>
              <a:t>	Being respectful ..</a:t>
            </a:r>
          </a:p>
          <a:p>
            <a:pPr marL="342900" indent="-342900">
              <a:buFont typeface="Arial" panose="020B0604020202020204" pitchFamily="34" charset="0"/>
              <a:buChar char="•"/>
            </a:pPr>
            <a:r>
              <a:rPr lang="en-US" sz="2000" dirty="0"/>
              <a:t>	Speaking Peace when you want to drop a bomb in a situation..</a:t>
            </a:r>
          </a:p>
          <a:p>
            <a:pPr marL="342900" indent="-342900">
              <a:buFont typeface="Arial" panose="020B0604020202020204" pitchFamily="34" charset="0"/>
              <a:buChar char="•"/>
            </a:pPr>
            <a:r>
              <a:rPr lang="en-US" sz="2000" dirty="0"/>
              <a:t>	The rains seems to never stop in your life  and your are struggling to stay prayed up and faithful..</a:t>
            </a:r>
          </a:p>
          <a:p>
            <a:pPr marL="342900" indent="-342900">
              <a:buFont typeface="Arial" panose="020B0604020202020204" pitchFamily="34" charset="0"/>
              <a:buChar char="•"/>
            </a:pPr>
            <a:r>
              <a:rPr lang="en-US" sz="2000" dirty="0"/>
              <a:t>	Somebody is giving you the finger when you cut them off and you are trying to keep your cool..</a:t>
            </a:r>
          </a:p>
          <a:p>
            <a:pPr marL="342900" indent="-342900">
              <a:buFont typeface="Arial" panose="020B0604020202020204" pitchFamily="34" charset="0"/>
              <a:buChar char="•"/>
            </a:pPr>
            <a:r>
              <a:rPr lang="en-US" sz="2000" dirty="0"/>
              <a:t>	When everyone else seems to be doing it , should I or </a:t>
            </a:r>
            <a:r>
              <a:rPr lang="en-US" sz="2000" dirty="0" smtClean="0"/>
              <a:t>we</a:t>
            </a:r>
            <a:r>
              <a:rPr lang="en-US" sz="2000" dirty="0"/>
              <a:t>?</a:t>
            </a:r>
            <a:endParaRPr lang="en-US" sz="2000" dirty="0"/>
          </a:p>
          <a:p>
            <a:pPr marL="342900" indent="-342900">
              <a:buFont typeface="Arial" panose="020B0604020202020204" pitchFamily="34" charset="0"/>
              <a:buChar char="•"/>
            </a:pPr>
            <a:r>
              <a:rPr lang="en-US" sz="2000" dirty="0"/>
              <a:t>	Wow I am always the one that is being nice and forgiving.. </a:t>
            </a:r>
          </a:p>
          <a:p>
            <a:pPr marL="342900" indent="-342900">
              <a:buFont typeface="Arial" panose="020B0604020202020204" pitchFamily="34" charset="0"/>
              <a:buChar char="•"/>
            </a:pPr>
            <a:r>
              <a:rPr lang="en-US" sz="2000" dirty="0"/>
              <a:t>	Let somebody else do it..</a:t>
            </a:r>
          </a:p>
          <a:p>
            <a:pPr marL="342900" indent="-342900">
              <a:buFont typeface="Arial" panose="020B0604020202020204" pitchFamily="34" charset="0"/>
              <a:buChar char="•"/>
            </a:pPr>
            <a:r>
              <a:rPr lang="en-US" sz="2000" dirty="0"/>
              <a:t>	Not being </a:t>
            </a:r>
            <a:r>
              <a:rPr lang="en-US" sz="2000" dirty="0" smtClean="0"/>
              <a:t>appreciated</a:t>
            </a:r>
            <a:r>
              <a:rPr lang="en-US" sz="2000" dirty="0" smtClean="0"/>
              <a:t>, etc., etc.</a:t>
            </a:r>
            <a:r>
              <a:rPr lang="en-US" sz="2000" dirty="0"/>
              <a:t>		</a:t>
            </a:r>
          </a:p>
          <a:p>
            <a:r>
              <a:rPr lang="en-US" sz="2000" dirty="0"/>
              <a:t>	</a:t>
            </a:r>
          </a:p>
          <a:p>
            <a:r>
              <a:rPr lang="en-US" sz="2000" dirty="0"/>
              <a:t>	</a:t>
            </a:r>
          </a:p>
          <a:p>
            <a:r>
              <a:rPr lang="en-US" sz="2000" dirty="0"/>
              <a:t>	 </a:t>
            </a:r>
          </a:p>
          <a:p>
            <a:endParaRPr lang="en-US" dirty="0"/>
          </a:p>
        </p:txBody>
      </p:sp>
    </p:spTree>
    <p:extLst>
      <p:ext uri="{BB962C8B-B14F-4D97-AF65-F5344CB8AC3E}">
        <p14:creationId xmlns:p14="http://schemas.microsoft.com/office/powerpoint/2010/main" val="22742308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54E9129D-6678-1BA9-3D83-49842329B9D9}"/>
              </a:ext>
            </a:extLst>
          </p:cNvPr>
          <p:cNvSpPr txBox="1"/>
          <p:nvPr/>
        </p:nvSpPr>
        <p:spPr>
          <a:xfrm>
            <a:off x="395926" y="-84841"/>
            <a:ext cx="11327876" cy="8802410"/>
          </a:xfrm>
          <a:prstGeom prst="rect">
            <a:avLst/>
          </a:prstGeom>
          <a:noFill/>
        </p:spPr>
        <p:txBody>
          <a:bodyPr wrap="square" rtlCol="0">
            <a:spAutoFit/>
          </a:bodyPr>
          <a:lstStyle/>
          <a:p>
            <a:r>
              <a:rPr lang="en-US" sz="2000" dirty="0"/>
              <a:t>Let’s be calibrated and make sure our </a:t>
            </a:r>
            <a:r>
              <a:rPr lang="en-US" sz="2000" dirty="0"/>
              <a:t>w</a:t>
            </a:r>
            <a:r>
              <a:rPr lang="en-US" sz="2000" dirty="0" smtClean="0"/>
              <a:t>ell </a:t>
            </a:r>
            <a:r>
              <a:rPr lang="en-US" sz="2000" dirty="0"/>
              <a:t>d</a:t>
            </a:r>
            <a:r>
              <a:rPr lang="en-US" sz="2000" dirty="0" smtClean="0"/>
              <a:t>oing</a:t>
            </a:r>
            <a:r>
              <a:rPr lang="en-US" sz="2000" dirty="0"/>
              <a:t>” is </a:t>
            </a:r>
            <a:r>
              <a:rPr lang="en-US" sz="2000" dirty="0" smtClean="0"/>
              <a:t>GODLY.  </a:t>
            </a:r>
            <a:r>
              <a:rPr lang="en-US" sz="2000" dirty="0"/>
              <a:t>This </a:t>
            </a:r>
            <a:r>
              <a:rPr lang="en-US" sz="2000" dirty="0" smtClean="0"/>
              <a:t>can </a:t>
            </a:r>
            <a:r>
              <a:rPr lang="en-US" sz="2000" dirty="0"/>
              <a:t>happen to us and we have the best intentions.  We think we are doing the right </a:t>
            </a:r>
            <a:r>
              <a:rPr lang="en-US" sz="2000" dirty="0" smtClean="0"/>
              <a:t>thing, </a:t>
            </a:r>
            <a:r>
              <a:rPr lang="en-US" sz="2000" dirty="0"/>
              <a:t>but we are placating or doing wrong – Oh boy!! </a:t>
            </a:r>
          </a:p>
          <a:p>
            <a:endParaRPr lang="en-US" sz="2000" dirty="0"/>
          </a:p>
          <a:p>
            <a:r>
              <a:rPr lang="en-US" sz="2000" dirty="0"/>
              <a:t>Galatians 6: 7 – 8</a:t>
            </a:r>
          </a:p>
          <a:p>
            <a:endParaRPr lang="en-US" sz="2000" dirty="0"/>
          </a:p>
          <a:p>
            <a:r>
              <a:rPr lang="en-US" sz="2000" dirty="0"/>
              <a:t>Proverbs 14:12</a:t>
            </a:r>
          </a:p>
          <a:p>
            <a:endParaRPr lang="en-US" sz="2000" dirty="0"/>
          </a:p>
          <a:p>
            <a:r>
              <a:rPr lang="en-US" sz="2000" dirty="0"/>
              <a:t>Genesis 3: 1-7</a:t>
            </a:r>
          </a:p>
          <a:p>
            <a:endParaRPr lang="en-US" sz="2000" dirty="0"/>
          </a:p>
          <a:p>
            <a:r>
              <a:rPr lang="en-US" sz="2000" dirty="0"/>
              <a:t>Isaiah 5:20 – 21</a:t>
            </a:r>
          </a:p>
          <a:p>
            <a:endParaRPr lang="en-US" sz="2000" dirty="0"/>
          </a:p>
          <a:p>
            <a:r>
              <a:rPr lang="en-US" sz="2000" dirty="0"/>
              <a:t>Proverbs 3:7</a:t>
            </a:r>
          </a:p>
          <a:p>
            <a:r>
              <a:rPr lang="en-US" sz="2000" u="sng" dirty="0"/>
              <a:t>What are some practical examples:</a:t>
            </a:r>
          </a:p>
          <a:p>
            <a:endParaRPr lang="en-US" sz="2000" u="sng" dirty="0"/>
          </a:p>
          <a:p>
            <a:pPr marL="342900" indent="-342900">
              <a:buFont typeface="Arial" panose="020B0604020202020204" pitchFamily="34" charset="0"/>
              <a:buChar char="•"/>
            </a:pPr>
            <a:r>
              <a:rPr lang="en-US" sz="2000" dirty="0"/>
              <a:t>Your friend is doing some bad </a:t>
            </a:r>
            <a:r>
              <a:rPr lang="en-US" sz="2000" dirty="0" smtClean="0"/>
              <a:t>stuff, </a:t>
            </a:r>
            <a:r>
              <a:rPr lang="en-US" sz="2000" dirty="0"/>
              <a:t>but you don’t say anything, You want to keep the friendship going well– Silence in some cases means  your are culpable..</a:t>
            </a:r>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You are going along with the </a:t>
            </a:r>
            <a:r>
              <a:rPr lang="en-US" sz="2000" dirty="0" smtClean="0"/>
              <a:t>crowd, organizations</a:t>
            </a:r>
            <a:r>
              <a:rPr lang="en-US" sz="2000" dirty="0"/>
              <a:t>, groups, family </a:t>
            </a:r>
            <a:r>
              <a:rPr lang="en-US" sz="2000" dirty="0" smtClean="0"/>
              <a:t>meeting </a:t>
            </a:r>
            <a:r>
              <a:rPr lang="en-US" sz="2000" dirty="0"/>
              <a:t>when we know </a:t>
            </a:r>
            <a:r>
              <a:rPr lang="en-US" sz="2000" dirty="0" smtClean="0"/>
              <a:t>it’s </a:t>
            </a:r>
            <a:r>
              <a:rPr lang="en-US" sz="2000" dirty="0"/>
              <a:t>ungodly. We don’t want things to </a:t>
            </a:r>
            <a:r>
              <a:rPr lang="en-US" sz="2000" dirty="0" smtClean="0"/>
              <a:t>be disturbed</a:t>
            </a:r>
            <a:r>
              <a:rPr lang="en-US" sz="2000" dirty="0"/>
              <a:t>. We think we are </a:t>
            </a:r>
            <a:r>
              <a:rPr lang="en-US" sz="2000" dirty="0"/>
              <a:t>w</a:t>
            </a:r>
            <a:r>
              <a:rPr lang="en-US" sz="2000" dirty="0" smtClean="0"/>
              <a:t>ell </a:t>
            </a:r>
            <a:r>
              <a:rPr lang="en-US" sz="2000" dirty="0" smtClean="0"/>
              <a:t>d</a:t>
            </a:r>
            <a:r>
              <a:rPr lang="en-US" sz="2000" dirty="0" smtClean="0"/>
              <a:t>oing.</a:t>
            </a:r>
            <a:endParaRPr lang="en-US" sz="2000" dirty="0"/>
          </a:p>
          <a:p>
            <a:pPr marL="342900" indent="-342900">
              <a:buFont typeface="Arial" panose="020B0604020202020204" pitchFamily="34" charset="0"/>
              <a:buChar char="•"/>
            </a:pPr>
            <a:endParaRPr lang="en-US" sz="2000" dirty="0"/>
          </a:p>
          <a:p>
            <a:pPr marL="342900" indent="-342900">
              <a:buFont typeface="Arial" panose="020B0604020202020204" pitchFamily="34" charset="0"/>
              <a:buChar char="•"/>
            </a:pPr>
            <a:r>
              <a:rPr lang="en-US" sz="2000" dirty="0"/>
              <a:t>We are fearful of telling our spouse or children they are dead wrong and we let it go to keep </a:t>
            </a:r>
            <a:r>
              <a:rPr lang="en-US" sz="2000" dirty="0" smtClean="0"/>
              <a:t>things </a:t>
            </a:r>
            <a:r>
              <a:rPr lang="en-US" sz="2000" dirty="0"/>
              <a:t>smooth..</a:t>
            </a:r>
          </a:p>
          <a:p>
            <a:pPr marL="285750" indent="-285750">
              <a:buFont typeface="Arial" panose="020B0604020202020204" pitchFamily="34" charset="0"/>
              <a:buChar char="•"/>
            </a:pPr>
            <a:endParaRPr lang="en-US" dirty="0"/>
          </a:p>
          <a:p>
            <a:pPr marL="285750" indent="-285750">
              <a:buFont typeface="Arial" panose="020B0604020202020204" pitchFamily="34" charset="0"/>
              <a:buChar char="•"/>
            </a:pPr>
            <a:r>
              <a:rPr lang="en-US" dirty="0"/>
              <a:t>	</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143336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xmlns="" id="{F4C84F75-3C82-DF2E-E00F-98D613090D9D}"/>
              </a:ext>
            </a:extLst>
          </p:cNvPr>
          <p:cNvSpPr txBox="1"/>
          <p:nvPr/>
        </p:nvSpPr>
        <p:spPr>
          <a:xfrm>
            <a:off x="550607" y="137652"/>
            <a:ext cx="10854812" cy="7017306"/>
          </a:xfrm>
          <a:prstGeom prst="rect">
            <a:avLst/>
          </a:prstGeom>
          <a:noFill/>
        </p:spPr>
        <p:txBody>
          <a:bodyPr wrap="square" rtlCol="0">
            <a:spAutoFit/>
          </a:bodyPr>
          <a:lstStyle/>
          <a:p>
            <a:r>
              <a:rPr lang="en-US" sz="1800" u="sng" dirty="0"/>
              <a:t>What are some practical </a:t>
            </a:r>
            <a:r>
              <a:rPr lang="en-US" sz="1800" u="sng" dirty="0" smtClean="0"/>
              <a:t>examples (</a:t>
            </a:r>
            <a:r>
              <a:rPr lang="en-US" sz="1800" u="sng" dirty="0" err="1" smtClean="0"/>
              <a:t>con’t</a:t>
            </a:r>
            <a:r>
              <a:rPr lang="en-US" sz="1800" u="sng" dirty="0"/>
              <a:t>)</a:t>
            </a:r>
          </a:p>
          <a:p>
            <a:endParaRPr lang="en-US" u="sng" dirty="0"/>
          </a:p>
          <a:p>
            <a:pPr marL="285750" indent="-285750">
              <a:buFont typeface="Arial" panose="020B0604020202020204" pitchFamily="34" charset="0"/>
              <a:buChar char="•"/>
            </a:pPr>
            <a:r>
              <a:rPr lang="en-US" dirty="0"/>
              <a:t>We contribute money to ungodly causes..</a:t>
            </a:r>
          </a:p>
          <a:p>
            <a:pPr marL="285750" indent="-285750">
              <a:buFont typeface="Arial" panose="020B0604020202020204" pitchFamily="34" charset="0"/>
              <a:buChar char="•"/>
            </a:pPr>
            <a:endParaRPr lang="en-US" sz="1800" dirty="0"/>
          </a:p>
          <a:p>
            <a:pPr marL="285750" indent="-285750">
              <a:buFont typeface="Arial" panose="020B0604020202020204" pitchFamily="34" charset="0"/>
              <a:buChar char="•"/>
            </a:pPr>
            <a:r>
              <a:rPr lang="en-US" dirty="0"/>
              <a:t>We are doing service for self gain and not from the heart. Don’t really care about who you are serving….</a:t>
            </a:r>
          </a:p>
          <a:p>
            <a:endParaRPr lang="en-US" dirty="0"/>
          </a:p>
          <a:p>
            <a:pPr marL="285750" indent="-285750">
              <a:buFont typeface="Arial" panose="020B0604020202020204" pitchFamily="34" charset="0"/>
              <a:buChar char="•"/>
            </a:pPr>
            <a:r>
              <a:rPr lang="en-US" dirty="0"/>
              <a:t> </a:t>
            </a:r>
            <a:r>
              <a:rPr lang="en-US" dirty="0" smtClean="0"/>
              <a:t>We</a:t>
            </a:r>
            <a:r>
              <a:rPr lang="en-US" dirty="0" smtClean="0"/>
              <a:t> </a:t>
            </a:r>
            <a:r>
              <a:rPr lang="en-US" dirty="0"/>
              <a:t>are </a:t>
            </a:r>
            <a:r>
              <a:rPr lang="en-US" dirty="0" smtClean="0"/>
              <a:t>doing </a:t>
            </a:r>
            <a:r>
              <a:rPr lang="en-US" dirty="0"/>
              <a:t>for a friend and </a:t>
            </a:r>
            <a:r>
              <a:rPr lang="en-US" dirty="0" smtClean="0"/>
              <a:t>we</a:t>
            </a:r>
            <a:r>
              <a:rPr lang="en-US" dirty="0" smtClean="0"/>
              <a:t> </a:t>
            </a:r>
            <a:r>
              <a:rPr lang="en-US" dirty="0"/>
              <a:t>are enabling instead of helping..</a:t>
            </a:r>
          </a:p>
          <a:p>
            <a:pPr marL="285750" indent="-285750">
              <a:buFont typeface="Arial" panose="020B0604020202020204" pitchFamily="34" charset="0"/>
              <a:buChar char="•"/>
            </a:pPr>
            <a:endParaRPr lang="en-US" sz="1800" dirty="0"/>
          </a:p>
          <a:p>
            <a:r>
              <a:rPr lang="en-US" dirty="0"/>
              <a:t>We have to be careful with these things.  So how do we know we are </a:t>
            </a:r>
            <a:r>
              <a:rPr lang="en-US" dirty="0" smtClean="0">
                <a:solidFill>
                  <a:srgbClr val="00B050"/>
                </a:solidFill>
              </a:rPr>
              <a:t>well doing? </a:t>
            </a:r>
            <a:endParaRPr lang="en-US" dirty="0">
              <a:solidFill>
                <a:srgbClr val="00B050"/>
              </a:solidFill>
            </a:endParaRPr>
          </a:p>
          <a:p>
            <a:r>
              <a:rPr lang="en-US" dirty="0">
                <a:solidFill>
                  <a:srgbClr val="00B050"/>
                </a:solidFill>
              </a:rPr>
              <a:t>	Are you carrying out what the word says or what people or the world </a:t>
            </a:r>
            <a:r>
              <a:rPr lang="en-US" dirty="0" smtClean="0">
                <a:solidFill>
                  <a:srgbClr val="00B050"/>
                </a:solidFill>
              </a:rPr>
              <a:t>says?  </a:t>
            </a:r>
            <a:r>
              <a:rPr lang="en-US" dirty="0">
                <a:solidFill>
                  <a:srgbClr val="00B050"/>
                </a:solidFill>
              </a:rPr>
              <a:t>Let’s go back to Galatians 5:16 thru 26. We see the good and the bad here. Which scripture are we in 5:16-21 or </a:t>
            </a:r>
            <a:r>
              <a:rPr lang="en-US" dirty="0" smtClean="0">
                <a:solidFill>
                  <a:srgbClr val="00B050"/>
                </a:solidFill>
              </a:rPr>
              <a:t>5:22-26?</a:t>
            </a:r>
            <a:endParaRPr lang="en-US" dirty="0">
              <a:solidFill>
                <a:srgbClr val="00B050"/>
              </a:solidFill>
            </a:endParaRPr>
          </a:p>
          <a:p>
            <a:endParaRPr lang="en-US" dirty="0">
              <a:solidFill>
                <a:srgbClr val="00B050"/>
              </a:solidFill>
            </a:endParaRPr>
          </a:p>
          <a:p>
            <a:r>
              <a:rPr lang="en-US" dirty="0"/>
              <a:t>The toughest thing in well doing sometimes is patience  -- </a:t>
            </a:r>
            <a:r>
              <a:rPr lang="en-US" b="1" dirty="0">
                <a:solidFill>
                  <a:srgbClr val="002060"/>
                </a:solidFill>
              </a:rPr>
              <a:t>for in </a:t>
            </a:r>
            <a:r>
              <a:rPr lang="en-US" sz="1800" b="1" dirty="0">
                <a:solidFill>
                  <a:srgbClr val="002060"/>
                </a:solidFill>
              </a:rPr>
              <a:t>due season. </a:t>
            </a:r>
            <a:r>
              <a:rPr lang="en-US" sz="1800" b="1" dirty="0"/>
              <a:t>Sometimes our </a:t>
            </a:r>
            <a:r>
              <a:rPr lang="en-US" sz="1800" b="1" dirty="0">
                <a:solidFill>
                  <a:srgbClr val="00B050"/>
                </a:solidFill>
              </a:rPr>
              <a:t>well doing </a:t>
            </a:r>
            <a:r>
              <a:rPr lang="en-US" sz="1800" b="1" dirty="0"/>
              <a:t>does not have and expiration date –Lord Lord!!!!!.  </a:t>
            </a:r>
            <a:r>
              <a:rPr lang="en-US" dirty="0"/>
              <a:t>We begin to ask when is this thing going to turn around.  Lets  go back to our </a:t>
            </a:r>
            <a:r>
              <a:rPr lang="en-US" dirty="0">
                <a:solidFill>
                  <a:srgbClr val="00B050"/>
                </a:solidFill>
              </a:rPr>
              <a:t>well</a:t>
            </a:r>
            <a:r>
              <a:rPr lang="en-US" dirty="0">
                <a:solidFill>
                  <a:srgbClr val="002060"/>
                </a:solidFill>
              </a:rPr>
              <a:t> </a:t>
            </a:r>
            <a:r>
              <a:rPr lang="en-US" dirty="0">
                <a:solidFill>
                  <a:srgbClr val="00B050"/>
                </a:solidFill>
              </a:rPr>
              <a:t>doing</a:t>
            </a:r>
            <a:r>
              <a:rPr lang="en-US" dirty="0">
                <a:solidFill>
                  <a:srgbClr val="002060"/>
                </a:solidFill>
              </a:rPr>
              <a:t> </a:t>
            </a:r>
            <a:r>
              <a:rPr lang="en-US" dirty="0"/>
              <a:t>list. When are some of these things going to stop, end, or turn around in my favor. </a:t>
            </a:r>
          </a:p>
          <a:p>
            <a:endParaRPr lang="en-US" dirty="0"/>
          </a:p>
          <a:p>
            <a:r>
              <a:rPr lang="en-US" dirty="0"/>
              <a:t>The scripture says </a:t>
            </a:r>
            <a:r>
              <a:rPr lang="en-US" b="1" dirty="0" smtClean="0"/>
              <a:t>in </a:t>
            </a:r>
            <a:r>
              <a:rPr lang="en-US" b="1" dirty="0"/>
              <a:t>due </a:t>
            </a:r>
            <a:r>
              <a:rPr lang="en-US" b="1" dirty="0" smtClean="0"/>
              <a:t>season</a:t>
            </a:r>
            <a:r>
              <a:rPr lang="en-US" dirty="0" smtClean="0"/>
              <a:t>. GOD’s timing is not ours. Amen! – Ecclesiastes 3:1, </a:t>
            </a:r>
            <a:r>
              <a:rPr lang="en-US" dirty="0"/>
              <a:t>Isaiah 55:8</a:t>
            </a:r>
          </a:p>
          <a:p>
            <a:endParaRPr lang="en-US" dirty="0"/>
          </a:p>
          <a:p>
            <a:r>
              <a:rPr lang="en-US" b="1" dirty="0">
                <a:solidFill>
                  <a:srgbClr val="7030A0"/>
                </a:solidFill>
              </a:rPr>
              <a:t>We Shall Reap</a:t>
            </a:r>
          </a:p>
          <a:p>
            <a:endParaRPr lang="en-US" dirty="0"/>
          </a:p>
          <a:p>
            <a:r>
              <a:rPr lang="en-US" dirty="0"/>
              <a:t> </a:t>
            </a:r>
            <a:r>
              <a:rPr lang="en-US" b="1" dirty="0">
                <a:solidFill>
                  <a:srgbClr val="7030A0"/>
                </a:solidFill>
              </a:rPr>
              <a:t>Reap</a:t>
            </a:r>
            <a:r>
              <a:rPr lang="en-US" dirty="0"/>
              <a:t> – Greek – </a:t>
            </a:r>
            <a:r>
              <a:rPr lang="en-US" dirty="0" err="1"/>
              <a:t>therizo</a:t>
            </a:r>
            <a:r>
              <a:rPr lang="en-US" dirty="0"/>
              <a:t> – to harvest.  Have you ever waited on GOD and you landed in Ephesians </a:t>
            </a:r>
            <a:r>
              <a:rPr lang="en-US" dirty="0" smtClean="0"/>
              <a:t>3:20? </a:t>
            </a:r>
            <a:endParaRPr lang="en-US" dirty="0"/>
          </a:p>
          <a:p>
            <a:r>
              <a:rPr lang="en-US" dirty="0"/>
              <a:t>To harvest means to bring in a lot of </a:t>
            </a:r>
            <a:r>
              <a:rPr lang="en-US" dirty="0" smtClean="0"/>
              <a:t>stuff; not </a:t>
            </a:r>
            <a:r>
              <a:rPr lang="en-US" dirty="0"/>
              <a:t>just one </a:t>
            </a:r>
            <a:r>
              <a:rPr lang="en-US" dirty="0" smtClean="0"/>
              <a:t>thing, </a:t>
            </a:r>
            <a:r>
              <a:rPr lang="en-US" dirty="0"/>
              <a:t>Amen. There is nothing like it when GOD allows us to </a:t>
            </a:r>
            <a:r>
              <a:rPr lang="en-US" dirty="0" smtClean="0"/>
              <a:t>harvest. WOW! </a:t>
            </a:r>
            <a:r>
              <a:rPr lang="en-US" dirty="0"/>
              <a:t>C</a:t>
            </a:r>
            <a:r>
              <a:rPr lang="en-US" dirty="0" smtClean="0"/>
              <a:t>heck </a:t>
            </a:r>
            <a:r>
              <a:rPr lang="en-US" dirty="0"/>
              <a:t>out some examples on the next </a:t>
            </a:r>
            <a:r>
              <a:rPr lang="en-US" dirty="0" smtClean="0"/>
              <a:t>page.</a:t>
            </a:r>
            <a:endParaRPr lang="en-US" dirty="0"/>
          </a:p>
          <a:p>
            <a:endParaRPr lang="en-US" dirty="0"/>
          </a:p>
          <a:p>
            <a:endParaRPr lang="en-US" dirty="0"/>
          </a:p>
        </p:txBody>
      </p:sp>
    </p:spTree>
    <p:extLst>
      <p:ext uri="{BB962C8B-B14F-4D97-AF65-F5344CB8AC3E}">
        <p14:creationId xmlns:p14="http://schemas.microsoft.com/office/powerpoint/2010/main" val="24861665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1647</TotalTime>
  <Words>752</Words>
  <Application>Microsoft Office PowerPoint</Application>
  <PresentationFormat>Widescreen</PresentationFormat>
  <Paragraphs>159</Paragraphs>
  <Slides>10</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Bernard MT Condensed</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 Jones</dc:creator>
  <cp:lastModifiedBy>Carole Dillon</cp:lastModifiedBy>
  <cp:revision>10</cp:revision>
  <cp:lastPrinted>2024-08-20T17:44:39Z</cp:lastPrinted>
  <dcterms:created xsi:type="dcterms:W3CDTF">2024-08-17T20:34:15Z</dcterms:created>
  <dcterms:modified xsi:type="dcterms:W3CDTF">2024-08-20T17:50:04Z</dcterms:modified>
</cp:coreProperties>
</file>