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62" r:id="rId6"/>
    <p:sldId id="259" r:id="rId7"/>
    <p:sldId id="260" r:id="rId8"/>
    <p:sldId id="263" r:id="rId9"/>
    <p:sldId id="264" r:id="rId10"/>
    <p:sldId id="267"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35" autoAdjust="0"/>
    <p:restoredTop sz="94674"/>
  </p:normalViewPr>
  <p:slideViewPr>
    <p:cSldViewPr snapToGrid="0">
      <p:cViewPr varScale="1">
        <p:scale>
          <a:sx n="124" d="100"/>
          <a:sy n="124" d="100"/>
        </p:scale>
        <p:origin x="664" y="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45E1B-1C47-5CF6-0C1C-4952C61837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2297AD-7D24-DD5D-7C05-6E5C4055DF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7D6BD8-4DC3-DB1F-552F-7C423C7866BA}"/>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5" name="Footer Placeholder 4">
            <a:extLst>
              <a:ext uri="{FF2B5EF4-FFF2-40B4-BE49-F238E27FC236}">
                <a16:creationId xmlns:a16="http://schemas.microsoft.com/office/drawing/2014/main" id="{7A335784-3D7B-5B2A-78D1-B3A9BBF14F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4F135B-20EA-CD5A-7710-CE79E5B71F26}"/>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1202978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BDC8-45EB-CA57-5626-85B5437868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7F443C-C7FC-0B27-7BF7-125883DD0F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BF8F8F-B2D1-F0E2-F079-F8DDACE6BE48}"/>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5" name="Footer Placeholder 4">
            <a:extLst>
              <a:ext uri="{FF2B5EF4-FFF2-40B4-BE49-F238E27FC236}">
                <a16:creationId xmlns:a16="http://schemas.microsoft.com/office/drawing/2014/main" id="{C38F23E1-BE31-AC44-C177-709AFA4B41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EAC1DE-788B-C0B6-64D2-5A88A4DCDF3A}"/>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82361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55217C-D854-4ED8-549E-D395EC5265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CF7BD9-7D9A-09FC-69EB-D33264E1AE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1A8504-98C4-7FE7-6478-E9E6E8B82954}"/>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5" name="Footer Placeholder 4">
            <a:extLst>
              <a:ext uri="{FF2B5EF4-FFF2-40B4-BE49-F238E27FC236}">
                <a16:creationId xmlns:a16="http://schemas.microsoft.com/office/drawing/2014/main" id="{D85890C3-DDFB-05CC-C9A4-DE8F70211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286F7-B91E-0DD0-111C-A9E9FFDC7DB1}"/>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191680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EBA64-8563-4E07-7BBC-9A7178FA1C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C45A21-45F8-73BC-7D15-EE331A9366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E5BFA3-EEB2-350A-4CE9-2006C5BE3B6A}"/>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5" name="Footer Placeholder 4">
            <a:extLst>
              <a:ext uri="{FF2B5EF4-FFF2-40B4-BE49-F238E27FC236}">
                <a16:creationId xmlns:a16="http://schemas.microsoft.com/office/drawing/2014/main" id="{8A1D0AB6-6A6A-97DB-0FC4-EFA2AE406D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D5C21D-90A7-7852-F9E5-4C631AF1C44D}"/>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2633465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BCF13-7F32-E284-F89A-3E9F0C2310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CAE2AF-5D73-2773-4CAF-33420FAC2D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6DBF8D-8B90-F40E-28DF-2415B4C09475}"/>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5" name="Footer Placeholder 4">
            <a:extLst>
              <a:ext uri="{FF2B5EF4-FFF2-40B4-BE49-F238E27FC236}">
                <a16:creationId xmlns:a16="http://schemas.microsoft.com/office/drawing/2014/main" id="{CA82F1CF-231D-7E5D-2820-9F0A7DD8BF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5FFA32-B720-DAD2-671D-9315A6423BD6}"/>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3722654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69DF1-A0B3-336D-5321-484DB444F3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8CACD0-E274-307D-BB1E-D8054840DB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CCDCC1-8116-3046-DD05-E6E2BDFB23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95F7F8-742B-02F1-FF61-EA6ED25A2A1A}"/>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6" name="Footer Placeholder 5">
            <a:extLst>
              <a:ext uri="{FF2B5EF4-FFF2-40B4-BE49-F238E27FC236}">
                <a16:creationId xmlns:a16="http://schemas.microsoft.com/office/drawing/2014/main" id="{57D70351-BF06-9BEB-2405-1AD044EBF3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DD85F8-AE55-B5D7-34DF-679FE9373B6F}"/>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1976413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413C2-E3D3-0766-0D74-083F0850D0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23D9CB-D568-373D-2757-CFA8F58752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FC4749-4620-1030-5AAE-9C3EF136DE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5F6247-E244-7C9B-9D71-3F80C035B9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1DAC61-C11D-F515-1560-B13C56DA29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9DCF44-0BE5-E162-F8DB-D5669EA3822E}"/>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8" name="Footer Placeholder 7">
            <a:extLst>
              <a:ext uri="{FF2B5EF4-FFF2-40B4-BE49-F238E27FC236}">
                <a16:creationId xmlns:a16="http://schemas.microsoft.com/office/drawing/2014/main" id="{B9A11AF7-8CDB-2821-A958-EEA667275F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A58573-5763-B7FB-3E45-9395573B5890}"/>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2748283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9A44E-F496-496F-9938-8720368D74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9F0316-D064-DEFA-D2B3-57336CAE3B9E}"/>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4" name="Footer Placeholder 3">
            <a:extLst>
              <a:ext uri="{FF2B5EF4-FFF2-40B4-BE49-F238E27FC236}">
                <a16:creationId xmlns:a16="http://schemas.microsoft.com/office/drawing/2014/main" id="{6C93BE00-4BCD-9CBD-8477-38B3E21C7C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A03CB1-5B1F-5F64-E016-212F679F7FD0}"/>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3084794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0367F5-CC72-09AC-36FA-2735F9EFC3DC}"/>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3" name="Footer Placeholder 2">
            <a:extLst>
              <a:ext uri="{FF2B5EF4-FFF2-40B4-BE49-F238E27FC236}">
                <a16:creationId xmlns:a16="http://schemas.microsoft.com/office/drawing/2014/main" id="{200C9DDF-E2F3-BD4C-1262-5EA0402518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DEB486-63D1-120C-CCF7-8DCE603C0F6C}"/>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569180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FA9E0-A1F3-C22E-2D31-D8B7DDC90A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3311CD-BA13-07BB-AF48-D3F41E6AFF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CFDEA7-0A79-BCB5-B3C3-CFFE1CE92F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EF8EED-6D54-31EC-23B3-F06FEB8ACAD1}"/>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6" name="Footer Placeholder 5">
            <a:extLst>
              <a:ext uri="{FF2B5EF4-FFF2-40B4-BE49-F238E27FC236}">
                <a16:creationId xmlns:a16="http://schemas.microsoft.com/office/drawing/2014/main" id="{3DAD5428-B4A4-84B5-2702-C9EFD11CED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B1D360-5184-1E36-A036-32511D6523A9}"/>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3718923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7F846-92E1-553D-8A2B-7C8ED24540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F5350F-0EB3-9D54-43C6-10E054C8B1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DCE454-D1C4-6654-A495-C0255E1F52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CE6566-881D-FE6C-80DE-2969A83D8608}"/>
              </a:ext>
            </a:extLst>
          </p:cNvPr>
          <p:cNvSpPr>
            <a:spLocks noGrp="1"/>
          </p:cNvSpPr>
          <p:nvPr>
            <p:ph type="dt" sz="half" idx="10"/>
          </p:nvPr>
        </p:nvSpPr>
        <p:spPr/>
        <p:txBody>
          <a:bodyPr/>
          <a:lstStyle/>
          <a:p>
            <a:fld id="{E4596DEC-DFB7-453F-AAFE-C4109498011C}" type="datetimeFigureOut">
              <a:rPr lang="en-US" smtClean="0"/>
              <a:t>1/18/25</a:t>
            </a:fld>
            <a:endParaRPr lang="en-US"/>
          </a:p>
        </p:txBody>
      </p:sp>
      <p:sp>
        <p:nvSpPr>
          <p:cNvPr id="6" name="Footer Placeholder 5">
            <a:extLst>
              <a:ext uri="{FF2B5EF4-FFF2-40B4-BE49-F238E27FC236}">
                <a16:creationId xmlns:a16="http://schemas.microsoft.com/office/drawing/2014/main" id="{B227434F-559F-EFEC-124D-34535DB984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1FB96A-8184-EC50-2A8F-12210CE83942}"/>
              </a:ext>
            </a:extLst>
          </p:cNvPr>
          <p:cNvSpPr>
            <a:spLocks noGrp="1"/>
          </p:cNvSpPr>
          <p:nvPr>
            <p:ph type="sldNum" sz="quarter" idx="12"/>
          </p:nvPr>
        </p:nvSpPr>
        <p:spPr/>
        <p:txBody>
          <a:bodyPr/>
          <a:lstStyle/>
          <a:p>
            <a:fld id="{CAF2603B-A517-4641-9567-F75F5D3515BE}" type="slidenum">
              <a:rPr lang="en-US" smtClean="0"/>
              <a:t>‹#›</a:t>
            </a:fld>
            <a:endParaRPr lang="en-US"/>
          </a:p>
        </p:txBody>
      </p:sp>
    </p:spTree>
    <p:extLst>
      <p:ext uri="{BB962C8B-B14F-4D97-AF65-F5344CB8AC3E}">
        <p14:creationId xmlns:p14="http://schemas.microsoft.com/office/powerpoint/2010/main" val="775623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89CAF2-065E-6580-7E3D-BF7EA88A4B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0A180B-465D-3847-58E4-5796A45CDD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5A2268-C53B-2E96-0763-F91A443936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96DEC-DFB7-453F-AAFE-C4109498011C}" type="datetimeFigureOut">
              <a:rPr lang="en-US" smtClean="0"/>
              <a:t>1/18/25</a:t>
            </a:fld>
            <a:endParaRPr lang="en-US"/>
          </a:p>
        </p:txBody>
      </p:sp>
      <p:sp>
        <p:nvSpPr>
          <p:cNvPr id="5" name="Footer Placeholder 4">
            <a:extLst>
              <a:ext uri="{FF2B5EF4-FFF2-40B4-BE49-F238E27FC236}">
                <a16:creationId xmlns:a16="http://schemas.microsoft.com/office/drawing/2014/main" id="{F0C16AFB-FDBE-C8A3-129C-36F6AAAA66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6C807B-B499-6A27-C5F5-4A697E2FA4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2603B-A517-4641-9567-F75F5D3515BE}" type="slidenum">
              <a:rPr lang="en-US" smtClean="0"/>
              <a:t>‹#›</a:t>
            </a:fld>
            <a:endParaRPr lang="en-US"/>
          </a:p>
        </p:txBody>
      </p:sp>
    </p:spTree>
    <p:extLst>
      <p:ext uri="{BB962C8B-B14F-4D97-AF65-F5344CB8AC3E}">
        <p14:creationId xmlns:p14="http://schemas.microsoft.com/office/powerpoint/2010/main" val="269238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3B02EE0-A5CF-3BF4-0095-BC91B7D4B9A4}"/>
              </a:ext>
            </a:extLst>
          </p:cNvPr>
          <p:cNvSpPr>
            <a:spLocks noGrp="1"/>
          </p:cNvSpPr>
          <p:nvPr>
            <p:ph type="subTitle" idx="1"/>
          </p:nvPr>
        </p:nvSpPr>
        <p:spPr>
          <a:xfrm>
            <a:off x="1523999" y="3384863"/>
            <a:ext cx="9461679" cy="2462145"/>
          </a:xfrm>
        </p:spPr>
        <p:txBody>
          <a:bodyPr>
            <a:noAutofit/>
          </a:bodyPr>
          <a:lstStyle/>
          <a:p>
            <a:r>
              <a:rPr lang="en-US" sz="5400" b="1" dirty="0"/>
              <a:t>Bible Study</a:t>
            </a:r>
          </a:p>
          <a:p>
            <a:r>
              <a:rPr lang="en-US" sz="5400" b="1" dirty="0"/>
              <a:t>January 14, 2025</a:t>
            </a:r>
          </a:p>
          <a:p>
            <a:r>
              <a:rPr lang="en-US" sz="5400" b="1" dirty="0"/>
              <a:t>Minister Martin Jones</a:t>
            </a:r>
          </a:p>
        </p:txBody>
      </p:sp>
      <p:pic>
        <p:nvPicPr>
          <p:cNvPr id="4" name="Picture 3"/>
          <p:cNvPicPr/>
          <p:nvPr/>
        </p:nvPicPr>
        <p:blipFill>
          <a:blip r:embed="rId2">
            <a:duotone>
              <a:prstClr val="black"/>
              <a:schemeClr val="tx1">
                <a:tint val="45000"/>
                <a:satMod val="400000"/>
              </a:schemeClr>
            </a:duotone>
            <a:extLst>
              <a:ext uri="{BEBA8EAE-BF5A-486C-A8C5-ECC9F3942E4B}">
                <a14:imgProps xmlns:a14="http://schemas.microsoft.com/office/drawing/2010/main">
                  <a14:imgLayer r:embed="rId3">
                    <a14:imgEffect>
                      <a14:colorTemperature colorTemp="10205"/>
                    </a14:imgEffect>
                    <a14:imgEffect>
                      <a14:saturation sat="359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958930" y="434661"/>
            <a:ext cx="3372923" cy="2050961"/>
          </a:xfrm>
          <a:prstGeom prst="rect">
            <a:avLst/>
          </a:prstGeom>
        </p:spPr>
      </p:pic>
    </p:spTree>
    <p:extLst>
      <p:ext uri="{BB962C8B-B14F-4D97-AF65-F5344CB8AC3E}">
        <p14:creationId xmlns:p14="http://schemas.microsoft.com/office/powerpoint/2010/main" val="3071876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C3EB460-D3ED-71B2-7162-198A7165E124}"/>
              </a:ext>
            </a:extLst>
          </p:cNvPr>
          <p:cNvSpPr txBox="1"/>
          <p:nvPr/>
        </p:nvSpPr>
        <p:spPr>
          <a:xfrm>
            <a:off x="157942" y="224444"/>
            <a:ext cx="9310947" cy="6555641"/>
          </a:xfrm>
          <a:prstGeom prst="rect">
            <a:avLst/>
          </a:prstGeom>
          <a:noFill/>
        </p:spPr>
        <p:txBody>
          <a:bodyPr wrap="square">
            <a:spAutoFit/>
          </a:bodyPr>
          <a:lstStyle/>
          <a:p>
            <a:r>
              <a:rPr lang="en-US" sz="2000" b="1" u="sng" dirty="0"/>
              <a:t>So the next time GOD shows you his will  - don’t Fear</a:t>
            </a:r>
          </a:p>
          <a:p>
            <a:endParaRPr lang="en-US" sz="2000" b="1" u="sng"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b="1" u="sng" dirty="0"/>
              <a:t>Remember….. </a:t>
            </a:r>
          </a:p>
          <a:p>
            <a:endParaRPr lang="en-US" sz="2000" dirty="0"/>
          </a:p>
          <a:p>
            <a:r>
              <a:rPr lang="en-US" sz="2000" dirty="0"/>
              <a:t>Proverbs 14:26-27</a:t>
            </a:r>
          </a:p>
          <a:p>
            <a:endParaRPr lang="en-US" sz="2000" dirty="0"/>
          </a:p>
          <a:p>
            <a:r>
              <a:rPr lang="en-US" sz="2000" dirty="0"/>
              <a:t>Psalms 111:10</a:t>
            </a:r>
          </a:p>
          <a:p>
            <a:endParaRPr lang="en-US" sz="2000" dirty="0"/>
          </a:p>
          <a:p>
            <a:r>
              <a:rPr lang="en-US" sz="2000" dirty="0"/>
              <a:t>Proverbs 9:10</a:t>
            </a:r>
          </a:p>
          <a:p>
            <a:endParaRPr lang="en-US" sz="2000" dirty="0"/>
          </a:p>
          <a:p>
            <a:endParaRPr lang="en-US" sz="2000" dirty="0"/>
          </a:p>
          <a:p>
            <a:endParaRPr lang="en-US" sz="2000" dirty="0"/>
          </a:p>
          <a:p>
            <a:endParaRPr lang="en-US" sz="2000" dirty="0"/>
          </a:p>
          <a:p>
            <a:r>
              <a:rPr lang="en-US" sz="4000" dirty="0">
                <a:solidFill>
                  <a:srgbClr val="00B050"/>
                </a:solidFill>
              </a:rPr>
              <a:t>AMEN &amp; AMEN again!!- 2 Timothy 1:7!!!!!</a:t>
            </a:r>
          </a:p>
        </p:txBody>
      </p:sp>
      <p:pic>
        <p:nvPicPr>
          <p:cNvPr id="8" name="Picture 7">
            <a:extLst>
              <a:ext uri="{FF2B5EF4-FFF2-40B4-BE49-F238E27FC236}">
                <a16:creationId xmlns:a16="http://schemas.microsoft.com/office/drawing/2014/main" id="{5563E558-1BFD-39BE-0FBE-4317642C87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2527" y="1001245"/>
            <a:ext cx="2450868" cy="1446845"/>
          </a:xfrm>
          <a:prstGeom prst="rect">
            <a:avLst/>
          </a:prstGeom>
        </p:spPr>
      </p:pic>
      <p:pic>
        <p:nvPicPr>
          <p:cNvPr id="12" name="Picture 11">
            <a:extLst>
              <a:ext uri="{FF2B5EF4-FFF2-40B4-BE49-F238E27FC236}">
                <a16:creationId xmlns:a16="http://schemas.microsoft.com/office/drawing/2014/main" id="{DA3670FE-23EF-FA7E-7A51-C5DA539002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3046" y="3105929"/>
            <a:ext cx="2247900" cy="2790825"/>
          </a:xfrm>
          <a:prstGeom prst="rect">
            <a:avLst/>
          </a:prstGeom>
        </p:spPr>
      </p:pic>
    </p:spTree>
    <p:extLst>
      <p:ext uri="{BB962C8B-B14F-4D97-AF65-F5344CB8AC3E}">
        <p14:creationId xmlns:p14="http://schemas.microsoft.com/office/powerpoint/2010/main" val="229186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D3C8CF-F724-066B-73E9-868B016FAF2E}"/>
              </a:ext>
            </a:extLst>
          </p:cNvPr>
          <p:cNvSpPr txBox="1"/>
          <p:nvPr/>
        </p:nvSpPr>
        <p:spPr>
          <a:xfrm>
            <a:off x="254000" y="264160"/>
            <a:ext cx="11033760" cy="5539978"/>
          </a:xfrm>
          <a:prstGeom prst="rect">
            <a:avLst/>
          </a:prstGeom>
          <a:noFill/>
        </p:spPr>
        <p:txBody>
          <a:bodyPr wrap="square" rtlCol="0">
            <a:spAutoFit/>
          </a:bodyPr>
          <a:lstStyle/>
          <a:p>
            <a:r>
              <a:rPr lang="en-US" dirty="0"/>
              <a:t>				           </a:t>
            </a:r>
            <a:r>
              <a:rPr lang="en-US" sz="9600" b="1" dirty="0">
                <a:solidFill>
                  <a:srgbClr val="FF0000"/>
                </a:solidFill>
              </a:rPr>
              <a:t>Fear</a:t>
            </a:r>
          </a:p>
          <a:p>
            <a:pPr algn="just"/>
            <a:r>
              <a:rPr lang="en-US" sz="4800" b="1" dirty="0"/>
              <a:t>     “For God hath not given us the spirit of fear; but of power, and of love, and of a sound mind.”  2 Timothy 1:7</a:t>
            </a:r>
          </a:p>
          <a:p>
            <a:pPr algn="just"/>
            <a:r>
              <a:rPr lang="en-US" sz="4800" b="1" dirty="0"/>
              <a:t>  </a:t>
            </a:r>
            <a:endParaRPr lang="en-US" sz="9600" b="1" dirty="0"/>
          </a:p>
          <a:p>
            <a:pPr algn="ctr"/>
            <a:r>
              <a:rPr lang="en-US" sz="6600" b="1" dirty="0"/>
              <a:t> How should we understand it?</a:t>
            </a:r>
          </a:p>
        </p:txBody>
      </p:sp>
    </p:spTree>
    <p:extLst>
      <p:ext uri="{BB962C8B-B14F-4D97-AF65-F5344CB8AC3E}">
        <p14:creationId xmlns:p14="http://schemas.microsoft.com/office/powerpoint/2010/main" val="3007558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583A88-0DD1-5BC8-A07C-D40060CE7F05}"/>
              </a:ext>
            </a:extLst>
          </p:cNvPr>
          <p:cNvSpPr txBox="1"/>
          <p:nvPr/>
        </p:nvSpPr>
        <p:spPr>
          <a:xfrm>
            <a:off x="447040" y="0"/>
            <a:ext cx="10569303" cy="7694414"/>
          </a:xfrm>
          <a:prstGeom prst="rect">
            <a:avLst/>
          </a:prstGeom>
          <a:noFill/>
        </p:spPr>
        <p:txBody>
          <a:bodyPr wrap="square" rtlCol="0">
            <a:spAutoFit/>
          </a:bodyPr>
          <a:lstStyle/>
          <a:p>
            <a:pPr algn="ctr"/>
            <a:r>
              <a:rPr lang="en-US" sz="3600" b="1" dirty="0">
                <a:solidFill>
                  <a:srgbClr val="FF0000"/>
                </a:solidFill>
              </a:rPr>
              <a:t>Fear </a:t>
            </a:r>
          </a:p>
          <a:p>
            <a:endParaRPr lang="en-US" dirty="0"/>
          </a:p>
          <a:p>
            <a:pPr algn="just"/>
            <a:r>
              <a:rPr lang="en-US" sz="1900" b="1" dirty="0"/>
              <a:t>Family as we look at this word </a:t>
            </a:r>
            <a:r>
              <a:rPr lang="en-US" sz="1900" b="1" dirty="0">
                <a:solidFill>
                  <a:srgbClr val="FF0000"/>
                </a:solidFill>
              </a:rPr>
              <a:t>“fear,”</a:t>
            </a:r>
            <a:r>
              <a:rPr lang="en-US" sz="1900" b="1" dirty="0"/>
              <a:t> let us define it first as we may define it in the dictionary.</a:t>
            </a:r>
          </a:p>
          <a:p>
            <a:pPr algn="just"/>
            <a:r>
              <a:rPr lang="en-US" sz="1900" b="1" dirty="0"/>
              <a:t>	 A </a:t>
            </a:r>
            <a:r>
              <a:rPr lang="en-US" sz="1900" b="1" dirty="0">
                <a:solidFill>
                  <a:srgbClr val="FF0000"/>
                </a:solidFill>
              </a:rPr>
              <a:t>painful</a:t>
            </a:r>
            <a:r>
              <a:rPr lang="en-US" sz="1900" b="1" dirty="0"/>
              <a:t> emotion that can be caused by the expectation of danger (or what we      	perceive as danger)</a:t>
            </a:r>
          </a:p>
          <a:p>
            <a:endParaRPr lang="en-US" sz="1900" b="1" dirty="0"/>
          </a:p>
          <a:p>
            <a:pPr algn="just"/>
            <a:r>
              <a:rPr lang="en-US" sz="1900" b="1" dirty="0"/>
              <a:t>This is a powerful word that can change the atmosphere of a situation. When </a:t>
            </a:r>
            <a:r>
              <a:rPr lang="en-US" sz="1900" b="1" dirty="0">
                <a:solidFill>
                  <a:srgbClr val="FF0000"/>
                </a:solidFill>
              </a:rPr>
              <a:t>Fear</a:t>
            </a:r>
            <a:r>
              <a:rPr lang="en-US" sz="1900" b="1" dirty="0"/>
              <a:t> enters the situation. (A physical presence of something or someone, you see something, feel something, sense something, hear something etc.)</a:t>
            </a:r>
          </a:p>
          <a:p>
            <a:endParaRPr lang="en-US" sz="1900" b="1" dirty="0"/>
          </a:p>
          <a:p>
            <a:r>
              <a:rPr lang="en-US" sz="1900" b="1" u="sng" dirty="0"/>
              <a:t>This is what may happen</a:t>
            </a:r>
            <a:r>
              <a:rPr lang="en-US" sz="1900" b="1" dirty="0"/>
              <a:t>:</a:t>
            </a:r>
          </a:p>
          <a:p>
            <a:pPr marL="342900" indent="-342900">
              <a:buFont typeface="Wingdings" panose="05000000000000000000" pitchFamily="2" charset="2"/>
              <a:buChar char="v"/>
            </a:pPr>
            <a:r>
              <a:rPr lang="en-US" sz="1900" b="1" dirty="0"/>
              <a:t>Decisions change – we forget about GOD </a:t>
            </a:r>
          </a:p>
          <a:p>
            <a:pPr marL="342900" indent="-342900">
              <a:buFont typeface="Wingdings" panose="05000000000000000000" pitchFamily="2" charset="2"/>
              <a:buChar char="v"/>
            </a:pPr>
            <a:r>
              <a:rPr lang="en-US" sz="1900" b="1" dirty="0"/>
              <a:t>Behavior changes</a:t>
            </a:r>
          </a:p>
          <a:p>
            <a:pPr marL="342900" indent="-342900">
              <a:buFont typeface="Wingdings" panose="05000000000000000000" pitchFamily="2" charset="2"/>
              <a:buChar char="v"/>
            </a:pPr>
            <a:r>
              <a:rPr lang="en-US" sz="1900" b="1" dirty="0"/>
              <a:t>Voice changes</a:t>
            </a:r>
          </a:p>
          <a:p>
            <a:pPr marL="342900" indent="-342900">
              <a:buFont typeface="Wingdings" panose="05000000000000000000" pitchFamily="2" charset="2"/>
              <a:buChar char="v"/>
            </a:pPr>
            <a:r>
              <a:rPr lang="en-US" sz="1900" b="1" dirty="0"/>
              <a:t>Heart races</a:t>
            </a:r>
          </a:p>
          <a:p>
            <a:pPr marL="342900" indent="-342900">
              <a:buFont typeface="Wingdings" panose="05000000000000000000" pitchFamily="2" charset="2"/>
              <a:buChar char="v"/>
            </a:pPr>
            <a:r>
              <a:rPr lang="en-US" sz="1900" b="1" dirty="0"/>
              <a:t>Breathing heavy</a:t>
            </a:r>
          </a:p>
          <a:p>
            <a:pPr marL="342900" indent="-342900">
              <a:buFont typeface="Wingdings" panose="05000000000000000000" pitchFamily="2" charset="2"/>
              <a:buChar char="v"/>
            </a:pPr>
            <a:r>
              <a:rPr lang="en-US" sz="1900" b="1" dirty="0"/>
              <a:t>Stress and Tension consume us </a:t>
            </a:r>
          </a:p>
          <a:p>
            <a:pPr marL="342900" indent="-342900">
              <a:buFont typeface="Wingdings" panose="05000000000000000000" pitchFamily="2" charset="2"/>
              <a:buChar char="v"/>
            </a:pPr>
            <a:r>
              <a:rPr lang="en-US" sz="1900" b="1" dirty="0"/>
              <a:t>Unclear thinking </a:t>
            </a:r>
          </a:p>
          <a:p>
            <a:pPr marL="342900" indent="-342900">
              <a:buFont typeface="Wingdings" panose="05000000000000000000" pitchFamily="2" charset="2"/>
              <a:buChar char="v"/>
            </a:pPr>
            <a:r>
              <a:rPr lang="en-US" sz="1900" b="1" dirty="0"/>
              <a:t>Irresponsible</a:t>
            </a:r>
          </a:p>
          <a:p>
            <a:pPr marL="342900" indent="-342900">
              <a:buFont typeface="Wingdings" panose="05000000000000000000" pitchFamily="2" charset="2"/>
              <a:buChar char="v"/>
            </a:pPr>
            <a:r>
              <a:rPr lang="en-US" sz="1900" b="1" dirty="0"/>
              <a:t>Deflect</a:t>
            </a:r>
          </a:p>
          <a:p>
            <a:pPr marL="342900" indent="-342900">
              <a:buFont typeface="Wingdings" panose="05000000000000000000" pitchFamily="2" charset="2"/>
              <a:buChar char="v"/>
            </a:pPr>
            <a:r>
              <a:rPr lang="en-US" sz="1900" b="1" dirty="0"/>
              <a:t>Lie</a:t>
            </a:r>
          </a:p>
          <a:p>
            <a:pPr marL="342900" indent="-342900">
              <a:buFont typeface="Wingdings" panose="05000000000000000000" pitchFamily="2" charset="2"/>
              <a:buChar char="v"/>
            </a:pPr>
            <a:r>
              <a:rPr lang="en-US" sz="1900" b="1" dirty="0" err="1"/>
              <a:t>Etc</a:t>
            </a:r>
            <a:r>
              <a:rPr lang="en-US" sz="1900" b="1" dirty="0"/>
              <a:t>…..  What are some other examples? </a:t>
            </a:r>
            <a:endParaRPr lang="en-US" sz="1900" b="1" dirty="0">
              <a:solidFill>
                <a:srgbClr val="7030A0"/>
              </a:solidFill>
            </a:endParaRPr>
          </a:p>
          <a:p>
            <a:endParaRPr lang="en-US" sz="2000" b="1" dirty="0"/>
          </a:p>
          <a:p>
            <a:endParaRPr lang="en-US" sz="2000" b="1" dirty="0"/>
          </a:p>
          <a:p>
            <a:endParaRPr lang="en-US" sz="2000" b="1" dirty="0"/>
          </a:p>
        </p:txBody>
      </p:sp>
    </p:spTree>
    <p:extLst>
      <p:ext uri="{BB962C8B-B14F-4D97-AF65-F5344CB8AC3E}">
        <p14:creationId xmlns:p14="http://schemas.microsoft.com/office/powerpoint/2010/main" val="3268265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F8C55-EBE5-9F9A-AB28-76BB0F0CA3B2}"/>
              </a:ext>
            </a:extLst>
          </p:cNvPr>
          <p:cNvSpPr txBox="1"/>
          <p:nvPr/>
        </p:nvSpPr>
        <p:spPr>
          <a:xfrm>
            <a:off x="213360" y="152400"/>
            <a:ext cx="11372389" cy="6709529"/>
          </a:xfrm>
          <a:prstGeom prst="rect">
            <a:avLst/>
          </a:prstGeom>
          <a:noFill/>
        </p:spPr>
        <p:txBody>
          <a:bodyPr wrap="square" rtlCol="0">
            <a:spAutoFit/>
          </a:bodyPr>
          <a:lstStyle/>
          <a:p>
            <a:r>
              <a:rPr lang="en-US" sz="2000" dirty="0"/>
              <a:t> </a:t>
            </a:r>
            <a:r>
              <a:rPr lang="en-US" sz="3600" b="1" dirty="0">
                <a:solidFill>
                  <a:srgbClr val="FF0000"/>
                </a:solidFill>
              </a:rPr>
              <a:t>Bottomline  “fear” is a game changer  - AMEN</a:t>
            </a:r>
          </a:p>
          <a:p>
            <a:endParaRPr lang="en-US" sz="3600" b="1" dirty="0">
              <a:solidFill>
                <a:srgbClr val="FF0000"/>
              </a:solidFill>
            </a:endParaRPr>
          </a:p>
          <a:p>
            <a:pPr algn="just"/>
            <a:r>
              <a:rPr lang="en-US" sz="2000" b="1" dirty="0">
                <a:solidFill>
                  <a:srgbClr val="FF0000"/>
                </a:solidFill>
              </a:rPr>
              <a:t> Of course there is a healthy fear – AMEN.  Let’s say snakes – oh boy!!!! This is something we want to have – AMEN.  There are some situations in life we should fear. </a:t>
            </a:r>
          </a:p>
          <a:p>
            <a:pPr algn="just"/>
            <a:endParaRPr lang="en-US" sz="2000" b="1" dirty="0">
              <a:solidFill>
                <a:srgbClr val="FF0000"/>
              </a:solidFill>
            </a:endParaRPr>
          </a:p>
          <a:p>
            <a:pPr algn="just"/>
            <a:r>
              <a:rPr lang="en-US" sz="2000" b="1" dirty="0">
                <a:solidFill>
                  <a:srgbClr val="FF0000"/>
                </a:solidFill>
              </a:rPr>
              <a:t>But as we see in our scripture (2 Timothy 1:7) GOD does not want us to have the “spirit of fear”.</a:t>
            </a:r>
            <a:r>
              <a:rPr lang="en-US" sz="2000" b="1" dirty="0">
                <a:solidFill>
                  <a:srgbClr val="7030A0"/>
                </a:solidFill>
              </a:rPr>
              <a:t> It is not GOD’s will for our lives.  Sometimes we can be in a position to not move forward in our lives, as GOD would have us to, due to </a:t>
            </a:r>
            <a:r>
              <a:rPr lang="en-US" sz="2000" b="1" dirty="0">
                <a:solidFill>
                  <a:srgbClr val="FF0000"/>
                </a:solidFill>
              </a:rPr>
              <a:t>fear.</a:t>
            </a:r>
          </a:p>
          <a:p>
            <a:pPr algn="just"/>
            <a:endParaRPr lang="en-US" sz="2000" b="1" dirty="0">
              <a:solidFill>
                <a:srgbClr val="FF0000"/>
              </a:solidFill>
            </a:endParaRPr>
          </a:p>
          <a:p>
            <a:pPr algn="just"/>
            <a:r>
              <a:rPr lang="en-US" sz="2000" b="1" dirty="0"/>
              <a:t>This is interesting (sometimes, just sometimes) when we </a:t>
            </a:r>
            <a:r>
              <a:rPr lang="en-US" sz="2000" b="1" dirty="0">
                <a:solidFill>
                  <a:srgbClr val="FF0000"/>
                </a:solidFill>
              </a:rPr>
              <a:t>fear</a:t>
            </a:r>
            <a:r>
              <a:rPr lang="en-US" sz="2000" b="1" dirty="0"/>
              <a:t>, it is a place of </a:t>
            </a:r>
            <a:r>
              <a:rPr lang="en-US" sz="2000" b="1" dirty="0">
                <a:solidFill>
                  <a:srgbClr val="00B050"/>
                </a:solidFill>
              </a:rPr>
              <a:t>comfortability</a:t>
            </a:r>
            <a:r>
              <a:rPr lang="en-US" sz="2000" b="1" dirty="0"/>
              <a:t>.   This does not sound right does it? Hmm. Why?  Because if  we </a:t>
            </a:r>
            <a:r>
              <a:rPr lang="en-US" sz="2000" b="1" dirty="0">
                <a:solidFill>
                  <a:srgbClr val="FF0000"/>
                </a:solidFill>
              </a:rPr>
              <a:t>fear,</a:t>
            </a:r>
            <a:r>
              <a:rPr lang="en-US" sz="2000" b="1" dirty="0"/>
              <a:t> we don’t have to move forward as GOD would want us to. We just stay in our cocoon. We stall out or stop. </a:t>
            </a:r>
            <a:endParaRPr lang="en-US" sz="2000" b="1" dirty="0">
              <a:solidFill>
                <a:srgbClr val="00B050"/>
              </a:solidFill>
            </a:endParaRPr>
          </a:p>
          <a:p>
            <a:pPr algn="just"/>
            <a:endParaRPr lang="en-US" sz="2000" b="1" dirty="0">
              <a:solidFill>
                <a:srgbClr val="00B050"/>
              </a:solidFill>
            </a:endParaRPr>
          </a:p>
          <a:p>
            <a:pPr algn="just"/>
            <a:r>
              <a:rPr lang="en-US" sz="2000" b="1" dirty="0">
                <a:solidFill>
                  <a:srgbClr val="FF0000"/>
                </a:solidFill>
              </a:rPr>
              <a:t>Fear </a:t>
            </a:r>
            <a:r>
              <a:rPr lang="en-US" sz="2000" b="1" dirty="0"/>
              <a:t>is so common and shows up often in our lives.  We oftentimes don’t want to admit we are fearful. GOD knows His creation so  much that (get this family) in studying this, we find that Biblical scholars have summarized that: Don’t fear, fear not , don’t be afraid , etc. is a </a:t>
            </a:r>
            <a:r>
              <a:rPr lang="en-US" sz="2000" b="1" u="sng" dirty="0"/>
              <a:t>phrase</a:t>
            </a:r>
            <a:r>
              <a:rPr lang="en-US" sz="2000" b="1" dirty="0"/>
              <a:t> pinned in the Bible more than 350 times. More than any other phrase other than Praise the Lord (mostly in Psalms).  Studies tell us that to not </a:t>
            </a:r>
            <a:r>
              <a:rPr lang="en-US" sz="2000" b="1" dirty="0">
                <a:solidFill>
                  <a:srgbClr val="FF0000"/>
                </a:solidFill>
              </a:rPr>
              <a:t>fear</a:t>
            </a:r>
            <a:r>
              <a:rPr lang="en-US" sz="2000" b="1" dirty="0"/>
              <a:t> in some context is in scripture more  than the phrase :</a:t>
            </a:r>
          </a:p>
          <a:p>
            <a:endParaRPr lang="en-US" sz="2000" b="1" dirty="0"/>
          </a:p>
          <a:p>
            <a:endParaRPr lang="en-US" dirty="0"/>
          </a:p>
        </p:txBody>
      </p:sp>
    </p:spTree>
    <p:extLst>
      <p:ext uri="{BB962C8B-B14F-4D97-AF65-F5344CB8AC3E}">
        <p14:creationId xmlns:p14="http://schemas.microsoft.com/office/powerpoint/2010/main" val="2457304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481DD1-E871-F4AA-76AD-5670B633345D}"/>
              </a:ext>
            </a:extLst>
          </p:cNvPr>
          <p:cNvSpPr txBox="1"/>
          <p:nvPr/>
        </p:nvSpPr>
        <p:spPr>
          <a:xfrm>
            <a:off x="282633" y="0"/>
            <a:ext cx="10535621" cy="7140416"/>
          </a:xfrm>
          <a:prstGeom prst="rect">
            <a:avLst/>
          </a:prstGeom>
          <a:noFill/>
        </p:spPr>
        <p:txBody>
          <a:bodyPr wrap="square">
            <a:spAutoFit/>
          </a:bodyPr>
          <a:lstStyle/>
          <a:p>
            <a:endParaRPr lang="en-US" sz="1800" b="1" dirty="0"/>
          </a:p>
          <a:p>
            <a:pPr marL="342900" indent="-342900">
              <a:buFont typeface="Wingdings" panose="05000000000000000000" pitchFamily="2" charset="2"/>
              <a:buChar char="§"/>
            </a:pPr>
            <a:r>
              <a:rPr lang="en-US" sz="2000" b="1" dirty="0"/>
              <a:t>          To pray</a:t>
            </a:r>
          </a:p>
          <a:p>
            <a:pPr marL="342900" indent="-342900">
              <a:buFont typeface="Wingdings" panose="05000000000000000000" pitchFamily="2" charset="2"/>
              <a:buChar char="§"/>
            </a:pPr>
            <a:r>
              <a:rPr lang="en-US" sz="2000" b="1" dirty="0"/>
              <a:t>	To Love</a:t>
            </a:r>
          </a:p>
          <a:p>
            <a:pPr marL="342900" indent="-342900">
              <a:buFont typeface="Wingdings" panose="05000000000000000000" pitchFamily="2" charset="2"/>
              <a:buChar char="§"/>
            </a:pPr>
            <a:r>
              <a:rPr lang="en-US" sz="2000" b="1" dirty="0"/>
              <a:t>	To worship</a:t>
            </a:r>
          </a:p>
          <a:p>
            <a:pPr marL="342900" indent="-342900">
              <a:buFont typeface="Wingdings" panose="05000000000000000000" pitchFamily="2" charset="2"/>
              <a:buChar char="§"/>
            </a:pPr>
            <a:r>
              <a:rPr lang="en-US" sz="2000" b="1" dirty="0"/>
              <a:t>	To Forgive</a:t>
            </a:r>
          </a:p>
          <a:p>
            <a:pPr marL="342900" indent="-342900">
              <a:buFont typeface="Wingdings" panose="05000000000000000000" pitchFamily="2" charset="2"/>
              <a:buChar char="§"/>
            </a:pPr>
            <a:endParaRPr lang="en-US" sz="2000" b="1" dirty="0"/>
          </a:p>
          <a:p>
            <a:pPr algn="just"/>
            <a:r>
              <a:rPr lang="en-US" sz="2000" b="1" dirty="0"/>
              <a:t>So what is it about </a:t>
            </a:r>
            <a:r>
              <a:rPr lang="en-US" sz="2000" b="1" dirty="0">
                <a:solidFill>
                  <a:srgbClr val="FF0000"/>
                </a:solidFill>
              </a:rPr>
              <a:t>fear </a:t>
            </a:r>
            <a:r>
              <a:rPr lang="en-US" sz="2000" b="1" dirty="0"/>
              <a:t>that is displeasing to GOD and can get us out of the will of GOD.  We talked about it on the previous page somewhat – right.  Once here - it’s a wrap typically. We are stalled.</a:t>
            </a:r>
          </a:p>
          <a:p>
            <a:endParaRPr lang="en-US" sz="2000" b="1" dirty="0"/>
          </a:p>
          <a:p>
            <a:r>
              <a:rPr lang="en-US" sz="2000" b="1" dirty="0"/>
              <a:t>What happens when GOD wants us to… </a:t>
            </a:r>
          </a:p>
          <a:p>
            <a:r>
              <a:rPr lang="en-US" sz="2000" b="1" dirty="0"/>
              <a:t>	Say….</a:t>
            </a:r>
          </a:p>
          <a:p>
            <a:r>
              <a:rPr lang="en-US" sz="2000" b="1" dirty="0"/>
              <a:t>	Do…..</a:t>
            </a:r>
          </a:p>
          <a:p>
            <a:r>
              <a:rPr lang="en-US" sz="2000" b="1" dirty="0"/>
              <a:t>	Move….</a:t>
            </a:r>
          </a:p>
          <a:p>
            <a:r>
              <a:rPr lang="en-US" sz="2000" b="1" dirty="0"/>
              <a:t>	Go….  </a:t>
            </a:r>
          </a:p>
          <a:p>
            <a:r>
              <a:rPr lang="en-US" sz="2000" b="1" dirty="0"/>
              <a:t>	Join… </a:t>
            </a:r>
          </a:p>
          <a:p>
            <a:r>
              <a:rPr lang="en-US" sz="2000" b="1" dirty="0"/>
              <a:t>	Serve…</a:t>
            </a:r>
          </a:p>
          <a:p>
            <a:r>
              <a:rPr lang="en-US" sz="2000" b="1" dirty="0"/>
              <a:t>	Etc.</a:t>
            </a:r>
          </a:p>
          <a:p>
            <a:endParaRPr lang="en-US" sz="2000" b="1" dirty="0"/>
          </a:p>
          <a:p>
            <a:pPr algn="just"/>
            <a:r>
              <a:rPr lang="en-US" sz="2000" b="1" dirty="0"/>
              <a:t>according to His word or the move of the HOLY SPIRIT in your life, but </a:t>
            </a:r>
            <a:r>
              <a:rPr lang="en-US" sz="2000" b="1" dirty="0">
                <a:solidFill>
                  <a:srgbClr val="FF0000"/>
                </a:solidFill>
              </a:rPr>
              <a:t>fear </a:t>
            </a:r>
            <a:r>
              <a:rPr lang="en-US" sz="2000" b="1" dirty="0"/>
              <a:t>enters the equation.  I am </a:t>
            </a:r>
            <a:r>
              <a:rPr lang="en-US" sz="2000" b="1" dirty="0">
                <a:solidFill>
                  <a:srgbClr val="FF0000"/>
                </a:solidFill>
              </a:rPr>
              <a:t>fearful because</a:t>
            </a:r>
            <a:r>
              <a:rPr lang="en-US" sz="2000" b="1" dirty="0"/>
              <a:t> ______________________ (we think worst case)</a:t>
            </a:r>
          </a:p>
          <a:p>
            <a:endParaRPr lang="en-US" sz="2000" b="1" dirty="0"/>
          </a:p>
          <a:p>
            <a:endParaRPr lang="en-US" sz="2000" b="1" dirty="0"/>
          </a:p>
        </p:txBody>
      </p:sp>
    </p:spTree>
    <p:extLst>
      <p:ext uri="{BB962C8B-B14F-4D97-AF65-F5344CB8AC3E}">
        <p14:creationId xmlns:p14="http://schemas.microsoft.com/office/powerpoint/2010/main" val="2754602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1EE634-EFF7-655F-EE3C-048B7E965318}"/>
              </a:ext>
            </a:extLst>
          </p:cNvPr>
          <p:cNvSpPr txBox="1"/>
          <p:nvPr/>
        </p:nvSpPr>
        <p:spPr>
          <a:xfrm>
            <a:off x="462988" y="-208344"/>
            <a:ext cx="9430102" cy="8241312"/>
          </a:xfrm>
          <a:prstGeom prst="rect">
            <a:avLst/>
          </a:prstGeom>
          <a:noFill/>
        </p:spPr>
        <p:txBody>
          <a:bodyPr wrap="square">
            <a:spAutoFit/>
          </a:bodyPr>
          <a:lstStyle/>
          <a:p>
            <a:endParaRPr lang="en-US" sz="2000" b="1" dirty="0"/>
          </a:p>
          <a:p>
            <a:r>
              <a:rPr lang="en-US" sz="2000" b="1" dirty="0"/>
              <a:t>                I can’t do it</a:t>
            </a:r>
          </a:p>
          <a:p>
            <a:r>
              <a:rPr lang="en-US" sz="2000" b="1" dirty="0"/>
              <a:t>                Nobody will listen</a:t>
            </a:r>
          </a:p>
          <a:p>
            <a:r>
              <a:rPr lang="en-US" sz="2000" b="1" dirty="0"/>
              <a:t>                 I really don’t have the time</a:t>
            </a:r>
          </a:p>
          <a:p>
            <a:r>
              <a:rPr lang="en-US" sz="2000" b="1" dirty="0"/>
              <a:t>                 I don’t have it all figured out</a:t>
            </a:r>
          </a:p>
          <a:p>
            <a:r>
              <a:rPr lang="en-US" sz="2000" b="1" dirty="0"/>
              <a:t>                 Who will help me</a:t>
            </a:r>
          </a:p>
          <a:p>
            <a:r>
              <a:rPr lang="en-US" sz="2000" b="1" dirty="0"/>
              <a:t>                 They already said no twice</a:t>
            </a:r>
          </a:p>
          <a:p>
            <a:r>
              <a:rPr lang="en-US" sz="2000" b="1" dirty="0"/>
              <a:t>	I do not have the skill set</a:t>
            </a:r>
          </a:p>
          <a:p>
            <a:r>
              <a:rPr lang="en-US" sz="2000" b="1" dirty="0"/>
              <a:t>	I hear you HOLY SPIRIT but, etc.</a:t>
            </a:r>
          </a:p>
          <a:p>
            <a:r>
              <a:rPr lang="en-US" sz="2000" b="1" dirty="0"/>
              <a:t>   </a:t>
            </a:r>
          </a:p>
          <a:p>
            <a:endParaRPr lang="en-US" sz="2000" b="1" dirty="0"/>
          </a:p>
          <a:p>
            <a:pPr algn="just"/>
            <a:r>
              <a:rPr lang="en-US" sz="2800" b="1" dirty="0"/>
              <a:t>Ok now let us look at </a:t>
            </a:r>
            <a:r>
              <a:rPr lang="en-US" sz="2800" b="1" dirty="0">
                <a:solidFill>
                  <a:srgbClr val="FF0000"/>
                </a:solidFill>
              </a:rPr>
              <a:t>fear</a:t>
            </a:r>
            <a:r>
              <a:rPr lang="en-US" sz="2800" b="1" dirty="0"/>
              <a:t> from a Biblical perspective which is what we should lean on ….</a:t>
            </a:r>
          </a:p>
          <a:p>
            <a:endParaRPr lang="en-US" sz="2000" b="1" u="sng" dirty="0"/>
          </a:p>
          <a:p>
            <a:r>
              <a:rPr lang="en-US" sz="2000" b="1" u="sng" dirty="0"/>
              <a:t>In the Old Testament, we will find mainly 2 words for </a:t>
            </a:r>
            <a:r>
              <a:rPr lang="en-US" sz="2000" b="1" u="sng" dirty="0">
                <a:solidFill>
                  <a:srgbClr val="FF0000"/>
                </a:solidFill>
              </a:rPr>
              <a:t>fear</a:t>
            </a:r>
          </a:p>
          <a:p>
            <a:endParaRPr lang="en-US" sz="2000" b="1" dirty="0">
              <a:solidFill>
                <a:srgbClr val="FF0000"/>
              </a:solidFill>
            </a:endParaRPr>
          </a:p>
          <a:p>
            <a:r>
              <a:rPr lang="en-US" sz="2000" b="1" dirty="0" err="1"/>
              <a:t>Yirah</a:t>
            </a:r>
            <a:r>
              <a:rPr lang="en-US" sz="2000" b="1" dirty="0"/>
              <a:t> – yaw- ray – awe – </a:t>
            </a:r>
            <a:r>
              <a:rPr lang="en-US" sz="2000" b="1" dirty="0">
                <a:solidFill>
                  <a:srgbClr val="FF0000"/>
                </a:solidFill>
              </a:rPr>
              <a:t>fear</a:t>
            </a:r>
            <a:r>
              <a:rPr lang="en-US" sz="2000" b="1" dirty="0"/>
              <a:t> of the Lord --- reverence</a:t>
            </a:r>
          </a:p>
          <a:p>
            <a:endParaRPr lang="en-US" sz="2000" b="1" dirty="0"/>
          </a:p>
          <a:p>
            <a:r>
              <a:rPr lang="en-US" sz="2000" b="1" dirty="0"/>
              <a:t>	Psalms 111:10; Proverbs 1:7; Job 28:28</a:t>
            </a:r>
          </a:p>
          <a:p>
            <a:endParaRPr lang="en-US" sz="2000" b="1" dirty="0"/>
          </a:p>
          <a:p>
            <a:r>
              <a:rPr lang="en-US" sz="2000" b="1" dirty="0" err="1"/>
              <a:t>Pachad</a:t>
            </a:r>
            <a:r>
              <a:rPr lang="en-US" sz="2000" b="1" dirty="0"/>
              <a:t> – paw-</a:t>
            </a:r>
            <a:r>
              <a:rPr lang="en-US" sz="2000" b="1" dirty="0" err="1"/>
              <a:t>kad</a:t>
            </a:r>
            <a:r>
              <a:rPr lang="en-US" sz="2000" b="1" dirty="0"/>
              <a:t> – startled, projected </a:t>
            </a:r>
            <a:r>
              <a:rPr lang="en-US" sz="2000" b="1" dirty="0">
                <a:solidFill>
                  <a:srgbClr val="FF0000"/>
                </a:solidFill>
              </a:rPr>
              <a:t>fear</a:t>
            </a:r>
          </a:p>
          <a:p>
            <a:r>
              <a:rPr lang="en-US" sz="2000" b="1" dirty="0">
                <a:solidFill>
                  <a:srgbClr val="FF0000"/>
                </a:solidFill>
              </a:rPr>
              <a:t>	</a:t>
            </a:r>
            <a:r>
              <a:rPr lang="en-US" sz="2000" b="1" dirty="0"/>
              <a:t>Isaiah 44:2, Deut. 28:66 , Psalms 14:5</a:t>
            </a:r>
          </a:p>
          <a:p>
            <a:endParaRPr lang="en-US" sz="2000" b="1" dirty="0"/>
          </a:p>
          <a:p>
            <a:r>
              <a:rPr lang="en-US" sz="2000" b="1" dirty="0"/>
              <a:t> </a:t>
            </a:r>
          </a:p>
          <a:p>
            <a:endParaRPr lang="en-US" sz="2000" b="1" dirty="0">
              <a:solidFill>
                <a:srgbClr val="FF0000"/>
              </a:solidFill>
            </a:endParaRPr>
          </a:p>
        </p:txBody>
      </p:sp>
    </p:spTree>
    <p:extLst>
      <p:ext uri="{BB962C8B-B14F-4D97-AF65-F5344CB8AC3E}">
        <p14:creationId xmlns:p14="http://schemas.microsoft.com/office/powerpoint/2010/main" val="2151131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88DF5E-994C-96CA-9157-A25453EAF5D7}"/>
              </a:ext>
            </a:extLst>
          </p:cNvPr>
          <p:cNvSpPr txBox="1"/>
          <p:nvPr/>
        </p:nvSpPr>
        <p:spPr>
          <a:xfrm>
            <a:off x="232757" y="-191192"/>
            <a:ext cx="11248044" cy="7386638"/>
          </a:xfrm>
          <a:prstGeom prst="rect">
            <a:avLst/>
          </a:prstGeom>
          <a:noFill/>
        </p:spPr>
        <p:txBody>
          <a:bodyPr wrap="square" rtlCol="0">
            <a:spAutoFit/>
          </a:bodyPr>
          <a:lstStyle/>
          <a:p>
            <a:endParaRPr lang="en-US" dirty="0"/>
          </a:p>
          <a:p>
            <a:r>
              <a:rPr lang="en-US" sz="2000" u="sng" dirty="0"/>
              <a:t>New Testament</a:t>
            </a:r>
          </a:p>
          <a:p>
            <a:r>
              <a:rPr lang="en-US" sz="2000" dirty="0"/>
              <a:t>  </a:t>
            </a:r>
            <a:r>
              <a:rPr lang="en-US" sz="2000" dirty="0" err="1"/>
              <a:t>Phobeo</a:t>
            </a:r>
            <a:r>
              <a:rPr lang="en-US" sz="2000" dirty="0"/>
              <a:t> --- to be frightened alarmed- this is where we get out English word Phobia</a:t>
            </a:r>
          </a:p>
          <a:p>
            <a:endParaRPr lang="en-US" sz="2000" dirty="0"/>
          </a:p>
          <a:p>
            <a:r>
              <a:rPr lang="en-US" sz="2000" dirty="0"/>
              <a:t>	Hebrews 13:6; Luke 1:12;  1 John 4:18</a:t>
            </a:r>
          </a:p>
          <a:p>
            <a:endParaRPr lang="en-US" sz="2000" dirty="0"/>
          </a:p>
          <a:p>
            <a:pPr algn="just"/>
            <a:r>
              <a:rPr lang="en-US" sz="2000" dirty="0"/>
              <a:t>We have to be careful when we get into a </a:t>
            </a:r>
            <a:r>
              <a:rPr lang="en-US" sz="2000" dirty="0" err="1"/>
              <a:t>pachad</a:t>
            </a:r>
            <a:r>
              <a:rPr lang="en-US" sz="2000" dirty="0"/>
              <a:t> and </a:t>
            </a:r>
            <a:r>
              <a:rPr lang="en-US" sz="2000" dirty="0" err="1"/>
              <a:t>phobeo</a:t>
            </a:r>
            <a:r>
              <a:rPr lang="en-US" sz="2000" dirty="0"/>
              <a:t> </a:t>
            </a:r>
            <a:r>
              <a:rPr lang="en-US" sz="2000" dirty="0">
                <a:solidFill>
                  <a:srgbClr val="FF0000"/>
                </a:solidFill>
              </a:rPr>
              <a:t>fear</a:t>
            </a:r>
            <a:r>
              <a:rPr lang="en-US" sz="2000" dirty="0"/>
              <a:t>.  Here is why.  We sometimes make these fears a  </a:t>
            </a:r>
            <a:r>
              <a:rPr lang="en-US" sz="2000" dirty="0" err="1"/>
              <a:t>Yirah</a:t>
            </a:r>
            <a:r>
              <a:rPr lang="en-US" sz="2000" dirty="0"/>
              <a:t> fear and we then elevate our situation to rule over us.  This is when fears put us in the position where we…</a:t>
            </a:r>
          </a:p>
          <a:p>
            <a:r>
              <a:rPr lang="en-US" sz="2000" dirty="0"/>
              <a:t>	</a:t>
            </a:r>
          </a:p>
          <a:p>
            <a:r>
              <a:rPr lang="en-US" sz="2000" dirty="0"/>
              <a:t>	Reverence them </a:t>
            </a:r>
          </a:p>
          <a:p>
            <a:r>
              <a:rPr lang="en-US" sz="2000" dirty="0"/>
              <a:t>	are in awe</a:t>
            </a:r>
          </a:p>
          <a:p>
            <a:r>
              <a:rPr lang="en-US" sz="2000" dirty="0"/>
              <a:t>	we make them a ‘god’</a:t>
            </a:r>
          </a:p>
          <a:p>
            <a:r>
              <a:rPr lang="en-US" sz="2000" dirty="0"/>
              <a:t>	we bow to them by giving in …. </a:t>
            </a:r>
          </a:p>
          <a:p>
            <a:r>
              <a:rPr lang="en-US" sz="2000" dirty="0"/>
              <a:t>The Fear can sometime have more control that GOD does – ouch!!!</a:t>
            </a:r>
          </a:p>
          <a:p>
            <a:endParaRPr lang="en-US" sz="2000" dirty="0"/>
          </a:p>
          <a:p>
            <a:r>
              <a:rPr lang="en-US" sz="2000" b="1" dirty="0">
                <a:solidFill>
                  <a:srgbClr val="002060"/>
                </a:solidFill>
              </a:rPr>
              <a:t>How many times has “</a:t>
            </a:r>
            <a:r>
              <a:rPr lang="en-US" sz="2000" b="1" dirty="0">
                <a:solidFill>
                  <a:srgbClr val="FF0000"/>
                </a:solidFill>
              </a:rPr>
              <a:t>fear</a:t>
            </a:r>
            <a:r>
              <a:rPr lang="en-US" sz="2000" b="1" dirty="0">
                <a:solidFill>
                  <a:srgbClr val="002060"/>
                </a:solidFill>
              </a:rPr>
              <a:t>” snuffed out our fire?  Keep in mind  Luke 12:4-5; Psalms 56:11</a:t>
            </a:r>
          </a:p>
          <a:p>
            <a:endParaRPr lang="en-US" sz="2000" b="1" dirty="0">
              <a:solidFill>
                <a:srgbClr val="002060"/>
              </a:solidFill>
            </a:endParaRPr>
          </a:p>
          <a:p>
            <a:pPr algn="just"/>
            <a:r>
              <a:rPr lang="en-US" sz="2000" dirty="0">
                <a:solidFill>
                  <a:srgbClr val="7030A0"/>
                </a:solidFill>
              </a:rPr>
              <a:t>When this happens we often forget GOD will take care of us. When we </a:t>
            </a:r>
            <a:r>
              <a:rPr lang="en-US" sz="2000" b="1" dirty="0">
                <a:solidFill>
                  <a:srgbClr val="FF0000"/>
                </a:solidFill>
              </a:rPr>
              <a:t>fear</a:t>
            </a:r>
            <a:r>
              <a:rPr lang="en-US" sz="2000" dirty="0">
                <a:solidFill>
                  <a:srgbClr val="FF0000"/>
                </a:solidFill>
              </a:rPr>
              <a:t> </a:t>
            </a:r>
            <a:r>
              <a:rPr lang="en-US" sz="2000" dirty="0">
                <a:solidFill>
                  <a:srgbClr val="7030A0"/>
                </a:solidFill>
              </a:rPr>
              <a:t>and give reverence to our situation believe it or not, put the situation on the same level as GOD.  It rules us and not Him it becomes our little g – god!!!!!</a:t>
            </a:r>
          </a:p>
          <a:p>
            <a:endParaRPr lang="en-US" sz="2000" dirty="0"/>
          </a:p>
          <a:p>
            <a:endParaRPr lang="en-US" dirty="0"/>
          </a:p>
          <a:p>
            <a:endParaRPr lang="en-US" dirty="0"/>
          </a:p>
        </p:txBody>
      </p:sp>
    </p:spTree>
    <p:extLst>
      <p:ext uri="{BB962C8B-B14F-4D97-AF65-F5344CB8AC3E}">
        <p14:creationId xmlns:p14="http://schemas.microsoft.com/office/powerpoint/2010/main" val="819866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2A62DF-A3CE-11AE-8445-A95CC463E4A1}"/>
              </a:ext>
            </a:extLst>
          </p:cNvPr>
          <p:cNvSpPr txBox="1"/>
          <p:nvPr/>
        </p:nvSpPr>
        <p:spPr>
          <a:xfrm>
            <a:off x="340822" y="197346"/>
            <a:ext cx="8830193" cy="6463308"/>
          </a:xfrm>
          <a:prstGeom prst="rect">
            <a:avLst/>
          </a:prstGeom>
          <a:noFill/>
        </p:spPr>
        <p:txBody>
          <a:bodyPr wrap="square">
            <a:spAutoFit/>
          </a:bodyPr>
          <a:lstStyle/>
          <a:p>
            <a:r>
              <a:rPr lang="en-US" sz="1800" dirty="0"/>
              <a:t>We often forget what GOD has already done for us.  AMEN</a:t>
            </a:r>
          </a:p>
          <a:p>
            <a:endParaRPr lang="en-US" sz="1800" dirty="0"/>
          </a:p>
          <a:p>
            <a:r>
              <a:rPr lang="en-US" sz="1800" dirty="0"/>
              <a:t>Deut. 1:29-32, 31:8;  2 Kings 7:3-8 </a:t>
            </a:r>
          </a:p>
          <a:p>
            <a:r>
              <a:rPr lang="en-US" sz="1800" dirty="0"/>
              <a:t>  </a:t>
            </a:r>
          </a:p>
          <a:p>
            <a:endParaRPr lang="en-US" b="1" u="sng" dirty="0"/>
          </a:p>
          <a:p>
            <a:r>
              <a:rPr lang="en-US" b="1" u="sng" dirty="0"/>
              <a:t>Lets look deeper at our text. 2 Timothy 1:7  </a:t>
            </a:r>
          </a:p>
          <a:p>
            <a:endParaRPr lang="en-US" b="1" u="sng" dirty="0"/>
          </a:p>
          <a:p>
            <a:pPr algn="just"/>
            <a:r>
              <a:rPr lang="en-US" sz="2000" dirty="0"/>
              <a:t>What does this mean to Timothy during that current setting in the scripture? Paul is speaking to Timothy to not fear in his ministry which would bring a lot of persecution and to reflect on his past and how he was taught by his mother and Grandmother and be reminded he was ordained to do this. Paul also reminds him of his strong faith.  He is encouraging him.</a:t>
            </a:r>
          </a:p>
          <a:p>
            <a:r>
              <a:rPr lang="en-US" dirty="0"/>
              <a:t>.</a:t>
            </a:r>
          </a:p>
          <a:p>
            <a:r>
              <a:rPr lang="en-US" dirty="0"/>
              <a:t>	The same applies to us.  GOD has not given us a spirit of </a:t>
            </a:r>
            <a:r>
              <a:rPr lang="en-US" dirty="0">
                <a:solidFill>
                  <a:srgbClr val="FF0000"/>
                </a:solidFill>
              </a:rPr>
              <a:t>fear</a:t>
            </a:r>
            <a:r>
              <a:rPr lang="en-US" dirty="0"/>
              <a:t>.  When we  study    	</a:t>
            </a:r>
            <a:r>
              <a:rPr lang="en-US" dirty="0">
                <a:solidFill>
                  <a:srgbClr val="FF0000"/>
                </a:solidFill>
              </a:rPr>
              <a:t>fear</a:t>
            </a:r>
            <a:r>
              <a:rPr lang="en-US" dirty="0"/>
              <a:t> in this scripture, it is the word. </a:t>
            </a:r>
            <a:r>
              <a:rPr lang="en-US" b="1" u="sng" dirty="0"/>
              <a:t>It’s a little different….. </a:t>
            </a:r>
          </a:p>
          <a:p>
            <a:endParaRPr lang="en-US" b="1" u="sng" dirty="0"/>
          </a:p>
          <a:p>
            <a:r>
              <a:rPr lang="en-US" dirty="0"/>
              <a:t>	</a:t>
            </a:r>
            <a:r>
              <a:rPr lang="en-US" u="sng" dirty="0" err="1"/>
              <a:t>Deillia</a:t>
            </a:r>
            <a:r>
              <a:rPr lang="en-US" u="sng" dirty="0"/>
              <a:t> -  di-</a:t>
            </a:r>
            <a:r>
              <a:rPr lang="en-US" u="sng" dirty="0" err="1"/>
              <a:t>lee’ah</a:t>
            </a:r>
            <a:r>
              <a:rPr lang="en-US" u="sng" dirty="0"/>
              <a:t>   </a:t>
            </a:r>
            <a:r>
              <a:rPr lang="en-US" dirty="0"/>
              <a:t>- timidity-fear  (root  </a:t>
            </a:r>
            <a:r>
              <a:rPr lang="en-US" dirty="0" err="1"/>
              <a:t>deilos</a:t>
            </a:r>
            <a:r>
              <a:rPr lang="en-US" dirty="0"/>
              <a:t> – di-</a:t>
            </a:r>
            <a:r>
              <a:rPr lang="en-US" dirty="0" err="1"/>
              <a:t>los</a:t>
            </a:r>
            <a:r>
              <a:rPr lang="en-US" dirty="0"/>
              <a:t>) faithless</a:t>
            </a:r>
          </a:p>
          <a:p>
            <a:endParaRPr lang="en-US" dirty="0"/>
          </a:p>
          <a:p>
            <a:pPr algn="just"/>
            <a:r>
              <a:rPr lang="en-US" sz="2000" dirty="0"/>
              <a:t>There it is that word – </a:t>
            </a:r>
            <a:r>
              <a:rPr lang="en-US" sz="2000" b="1" dirty="0">
                <a:solidFill>
                  <a:srgbClr val="7030A0"/>
                </a:solidFill>
              </a:rPr>
              <a:t>Faith</a:t>
            </a:r>
            <a:r>
              <a:rPr lang="en-US" sz="2000" dirty="0"/>
              <a:t>. Be encouraged family. We are going to  fear; ok?  It’s human nature.  But what displeases GOD is when we allow </a:t>
            </a:r>
            <a:r>
              <a:rPr lang="en-US" sz="2000" dirty="0">
                <a:solidFill>
                  <a:srgbClr val="FF0000"/>
                </a:solidFill>
              </a:rPr>
              <a:t>fear</a:t>
            </a:r>
            <a:r>
              <a:rPr lang="en-US" sz="2000" dirty="0"/>
              <a:t> to lead us to a place on lack of faith in who GOD is in our lives.  Hebrews 11:1 and 6.  If you have to see it, you cancel out Faith!!!</a:t>
            </a:r>
          </a:p>
        </p:txBody>
      </p:sp>
    </p:spTree>
    <p:extLst>
      <p:ext uri="{BB962C8B-B14F-4D97-AF65-F5344CB8AC3E}">
        <p14:creationId xmlns:p14="http://schemas.microsoft.com/office/powerpoint/2010/main" val="1695129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5F7EE8-9B91-A0EC-B3B3-F17D7C29FF73}"/>
              </a:ext>
            </a:extLst>
          </p:cNvPr>
          <p:cNvSpPr txBox="1"/>
          <p:nvPr/>
        </p:nvSpPr>
        <p:spPr>
          <a:xfrm>
            <a:off x="290945" y="199507"/>
            <a:ext cx="11172307" cy="5940088"/>
          </a:xfrm>
          <a:prstGeom prst="rect">
            <a:avLst/>
          </a:prstGeom>
          <a:noFill/>
        </p:spPr>
        <p:txBody>
          <a:bodyPr wrap="square" rtlCol="0">
            <a:spAutoFit/>
          </a:bodyPr>
          <a:lstStyle/>
          <a:p>
            <a:r>
              <a:rPr lang="en-US" sz="2000" dirty="0"/>
              <a:t>Just as in  Ephesians 4:26, we will be angry but we should yield from sin.  Just as we will be fearful, we should strive to not be faithless in our fear. </a:t>
            </a:r>
          </a:p>
          <a:p>
            <a:endParaRPr lang="en-US" sz="2000" b="1" dirty="0"/>
          </a:p>
          <a:p>
            <a:pPr algn="ctr"/>
            <a:r>
              <a:rPr lang="en-US" sz="2000" b="1" dirty="0"/>
              <a:t>2</a:t>
            </a:r>
            <a:r>
              <a:rPr lang="en-US" sz="2000" b="1" baseline="30000" dirty="0"/>
              <a:t> </a:t>
            </a:r>
            <a:r>
              <a:rPr lang="en-US" sz="2000" b="1" dirty="0"/>
              <a:t>Timothy 1:7  </a:t>
            </a:r>
          </a:p>
          <a:p>
            <a:endParaRPr lang="en-US" sz="2000" dirty="0"/>
          </a:p>
          <a:p>
            <a:r>
              <a:rPr lang="en-US" sz="2000" b="1" dirty="0"/>
              <a:t>What is so awesome is that GOD encourages us as Paul did Timothy  </a:t>
            </a:r>
          </a:p>
          <a:p>
            <a:endParaRPr lang="en-US" sz="2000" b="1" dirty="0"/>
          </a:p>
          <a:p>
            <a:r>
              <a:rPr lang="en-US" sz="2000" dirty="0"/>
              <a:t> Lets not overlook the word “Of.”  We have to link “spirit” to  each of these word </a:t>
            </a:r>
          </a:p>
          <a:p>
            <a:endParaRPr lang="en-US" sz="2000" dirty="0"/>
          </a:p>
          <a:p>
            <a:pPr marL="285750" indent="-285750">
              <a:buFont typeface="Wingdings" panose="05000000000000000000" pitchFamily="2" charset="2"/>
              <a:buChar char="§"/>
            </a:pPr>
            <a:r>
              <a:rPr lang="en-US" sz="2000" dirty="0"/>
              <a:t>Spirit of Power – (</a:t>
            </a:r>
            <a:r>
              <a:rPr lang="en-US" sz="2000" dirty="0" err="1"/>
              <a:t>dunamis</a:t>
            </a:r>
            <a:r>
              <a:rPr lang="en-US" sz="2000" dirty="0"/>
              <a:t>)</a:t>
            </a:r>
          </a:p>
          <a:p>
            <a:r>
              <a:rPr lang="en-US" sz="2000" dirty="0"/>
              <a:t>  	The ability to accomplish what GOD’s will is for us - Amen</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a:t>Spirit of Love</a:t>
            </a:r>
          </a:p>
          <a:p>
            <a:r>
              <a:rPr lang="en-US" sz="2000" dirty="0"/>
              <a:t>	It’s in you, the love – benevolence  - Amen</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a:t>Spirit of a sound mind </a:t>
            </a:r>
          </a:p>
          <a:p>
            <a:r>
              <a:rPr lang="en-US" sz="2000" dirty="0"/>
              <a:t>	We have the discipline to get it done - Amen</a:t>
            </a:r>
          </a:p>
        </p:txBody>
      </p:sp>
    </p:spTree>
    <p:extLst>
      <p:ext uri="{BB962C8B-B14F-4D97-AF65-F5344CB8AC3E}">
        <p14:creationId xmlns:p14="http://schemas.microsoft.com/office/powerpoint/2010/main" val="4258810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1266</Words>
  <Application>Microsoft Macintosh PowerPoint</Application>
  <PresentationFormat>Widescreen</PresentationFormat>
  <Paragraphs>147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Jones</dc:creator>
  <cp:lastModifiedBy>Anthony Beck</cp:lastModifiedBy>
  <cp:revision>11</cp:revision>
  <cp:lastPrinted>2025-01-14T21:26:46Z</cp:lastPrinted>
  <dcterms:created xsi:type="dcterms:W3CDTF">2025-01-13T22:49:50Z</dcterms:created>
  <dcterms:modified xsi:type="dcterms:W3CDTF">2025-01-18T15:46:43Z</dcterms:modified>
</cp:coreProperties>
</file>