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80" r:id="rId5"/>
    <p:sldId id="257" r:id="rId6"/>
    <p:sldId id="300" r:id="rId7"/>
    <p:sldId id="301" r:id="rId8"/>
    <p:sldId id="269" r:id="rId9"/>
    <p:sldId id="303" r:id="rId10"/>
    <p:sldId id="304" r:id="rId11"/>
    <p:sldId id="302" r:id="rId12"/>
    <p:sldId id="310" r:id="rId13"/>
    <p:sldId id="293" r:id="rId14"/>
    <p:sldId id="305" r:id="rId15"/>
    <p:sldId id="294" r:id="rId16"/>
    <p:sldId id="295" r:id="rId17"/>
    <p:sldId id="306" r:id="rId18"/>
    <p:sldId id="308" r:id="rId19"/>
    <p:sldId id="297" r:id="rId20"/>
    <p:sldId id="309" r:id="rId21"/>
    <p:sldId id="298" r:id="rId22"/>
    <p:sldId id="286" r:id="rId23"/>
    <p:sldId id="287" r:id="rId24"/>
    <p:sldId id="258" r:id="rId25"/>
    <p:sldId id="27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2" autoAdjust="0"/>
  </p:normalViewPr>
  <p:slideViewPr>
    <p:cSldViewPr snapToGrid="0" showGuides="1">
      <p:cViewPr varScale="1">
        <p:scale>
          <a:sx n="151" d="100"/>
          <a:sy n="151" d="100"/>
        </p:scale>
        <p:origin x="880"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23CEAAF3-9831-450B-8D59-2C09DB96C8FC}" type="datetimeFigureOut">
              <a:rPr lang="en-US"/>
              <a:t>1/24/25</a:t>
            </a:fld>
            <a:endParaRPr/>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2D50CD79-FC16-4410-AB61-17F26E6D3BC8}" type="datetimeFigureOut">
              <a:rPr lang="en-US"/>
              <a:t>1/24/25</a:t>
            </a:fld>
            <a:endParaRPr/>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A181C3AE-19FF-4677-B9CE-5DD97A163806}" type="datetime1">
              <a:rPr lang="en-US" smtClean="0"/>
              <a:t>1/24/25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3288188A-7ABC-46AC-9732-9B2DF3AB8C64}" type="datetime1">
              <a:rPr lang="en-US" smtClean="0"/>
              <a:t>1/24/25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1ABA9F2-6999-49F6-ACB1-5D8638896CCD}" type="datetime1">
              <a:rPr lang="en-US" smtClean="0"/>
              <a:t>1/24/25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3FA9C74-257E-4B74-B629-929D17AB392D}" type="datetime1">
              <a:rPr lang="en-US" smtClean="0"/>
              <a:t>1/24/25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9726928-3C07-4BDC-A772-A4203BC097DA}" type="datetime1">
              <a:rPr lang="en-US" smtClean="0"/>
              <a:t>1/24/25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EE93C-3E13-42DA-951A-CB560C753581}" type="datetime1">
              <a:rPr lang="en-US" smtClean="0"/>
              <a:t>1/24/25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E7953AA-F3B9-4207-8B82-8101327028D1}" type="datetime1">
              <a:rPr lang="en-US" smtClean="0"/>
              <a:t>1/24/25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F73765E-B22B-423F-B5A3-E46E05D65239}" type="datetime1">
              <a:rPr lang="en-US" smtClean="0"/>
              <a:t>1/24/25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C6EDF34-22A7-4D4D-9A60-D8BAC4F81E1A}" type="datetime1">
              <a:rPr lang="en-US" smtClean="0"/>
              <a:t>1/24/25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90EC-757A-436F-B6EA-F40997848907}" type="datetime1">
              <a:rPr lang="en-US" smtClean="0"/>
              <a:t>1/24/25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6F9281A-C866-4D5E-A757-3B984941D850}" type="datetime1">
              <a:rPr lang="en-US" smtClean="0"/>
              <a:t>1/24/25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D7D5D33E-8406-48E4-82D8-21ABCF85ABDE}" type="datetime1">
              <a:rPr lang="en-US" smtClean="0"/>
              <a:t>1/24/25</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2846" y="3381555"/>
            <a:ext cx="6386104" cy="1130230"/>
          </a:xfrm>
        </p:spPr>
        <p:txBody>
          <a:bodyPr anchor="ctr"/>
          <a:lstStyle/>
          <a:p>
            <a:r>
              <a:rPr lang="en-US" sz="3700" dirty="0">
                <a:latin typeface="Calibri" panose="020F0502020204030204" pitchFamily="34" charset="0"/>
                <a:cs typeface="Calibri" panose="020F0502020204030204" pitchFamily="34" charset="0"/>
              </a:rPr>
              <a:t>Mt Zion Baptist Church</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Bible Study – Interim pastor TODD LEGETTE</a:t>
            </a:r>
          </a:p>
        </p:txBody>
      </p:sp>
      <p:sp>
        <p:nvSpPr>
          <p:cNvPr id="7" name="Subtitle 6"/>
          <p:cNvSpPr>
            <a:spLocks noGrp="1"/>
          </p:cNvSpPr>
          <p:nvPr>
            <p:ph type="subTitle" idx="1"/>
          </p:nvPr>
        </p:nvSpPr>
        <p:spPr>
          <a:xfrm>
            <a:off x="452846" y="4424619"/>
            <a:ext cx="5734050" cy="1095386"/>
          </a:xfrm>
        </p:spPr>
        <p:txBody>
          <a:bodyPr>
            <a:normAutofit/>
          </a:bodyPr>
          <a:lstStyle/>
          <a:p>
            <a:r>
              <a:rPr lang="en-US" dirty="0">
                <a:latin typeface="Calibri" panose="020F0502020204030204" pitchFamily="34" charset="0"/>
                <a:cs typeface="Calibri" panose="020F0502020204030204" pitchFamily="34" charset="0"/>
              </a:rPr>
              <a:t>Theme: Acceptable to God</a:t>
            </a:r>
          </a:p>
          <a:p>
            <a:r>
              <a:rPr lang="en-US" dirty="0">
                <a:latin typeface="Calibri" panose="020F0502020204030204" pitchFamily="34" charset="0"/>
                <a:cs typeface="Calibri" panose="020F0502020204030204" pitchFamily="34" charset="0"/>
              </a:rPr>
              <a:t>Genesis 4:1-12 </a:t>
            </a:r>
          </a:p>
          <a:p>
            <a:r>
              <a:rPr lang="en-US" dirty="0">
                <a:latin typeface="Calibri" panose="020F0502020204030204" pitchFamily="34" charset="0"/>
                <a:cs typeface="Calibri" panose="020F0502020204030204" pitchFamily="34" charset="0"/>
              </a:rPr>
              <a:t>January 21, 2025</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24329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5C6E-D9D9-1D91-9D7A-F9B42429FC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0D57E1-2DCD-13C1-FB2B-B514F3AE35E2}"/>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1DE2B889-2EB2-B7AD-E6C7-A610C6324A89}"/>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Must Come from the Heart</a:t>
            </a:r>
          </a:p>
          <a:p>
            <a:r>
              <a:rPr lang="en-US" sz="3000" dirty="0">
                <a:latin typeface="Calibri" panose="020F0502020204030204" pitchFamily="34" charset="0"/>
                <a:ea typeface="Calibri" panose="020F0502020204030204" pitchFamily="34" charset="0"/>
                <a:cs typeface="Calibri" panose="020F0502020204030204" pitchFamily="34" charset="0"/>
              </a:rPr>
              <a:t>In Genesis 4:7, God told Cain that if he had done well, his offering would have been accepted and that if he continues to not do well that sin was waiting to take control of him</a:t>
            </a:r>
          </a:p>
          <a:p>
            <a:r>
              <a:rPr lang="en-US" sz="3000" dirty="0">
                <a:latin typeface="Calibri" panose="020F0502020204030204" pitchFamily="34" charset="0"/>
                <a:ea typeface="Calibri" panose="020F0502020204030204" pitchFamily="34" charset="0"/>
                <a:cs typeface="Calibri" panose="020F0502020204030204" pitchFamily="34" charset="0"/>
              </a:rPr>
              <a:t>Although Cain gave an offering to God just as Abel did, it lacked something that made it acceptable</a:t>
            </a:r>
          </a:p>
          <a:p>
            <a:r>
              <a:rPr lang="en-US" sz="3000" dirty="0">
                <a:latin typeface="Calibri" panose="020F0502020204030204" pitchFamily="34" charset="0"/>
                <a:ea typeface="Calibri" panose="020F0502020204030204" pitchFamily="34" charset="0"/>
                <a:cs typeface="Calibri" panose="020F0502020204030204" pitchFamily="34" charset="0"/>
              </a:rPr>
              <a:t>As we mentioned earlier, the description of Cain’s offering gives the impression that he offered God whatever he had laying around</a:t>
            </a:r>
          </a:p>
        </p:txBody>
      </p:sp>
      <p:sp>
        <p:nvSpPr>
          <p:cNvPr id="2" name="Slide Number Placeholder 1">
            <a:extLst>
              <a:ext uri="{FF2B5EF4-FFF2-40B4-BE49-F238E27FC236}">
                <a16:creationId xmlns:a16="http://schemas.microsoft.com/office/drawing/2014/main" id="{A37ABFB5-BE26-99A8-F656-AD3682505C3A}"/>
              </a:ext>
            </a:extLst>
          </p:cNvPr>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261945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59E86-A182-D2E4-063F-80F6687F86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1A4963-3C7D-58C9-B7C6-C9B8E04B70C4}"/>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A66EABB6-9241-C31C-EEAD-CDC7952673E2}"/>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Must Come from the Heart</a:t>
            </a:r>
          </a:p>
          <a:p>
            <a:r>
              <a:rPr lang="en-US" sz="3000" dirty="0">
                <a:latin typeface="Calibri" panose="020F0502020204030204" pitchFamily="34" charset="0"/>
                <a:ea typeface="Calibri" panose="020F0502020204030204" pitchFamily="34" charset="0"/>
                <a:cs typeface="Calibri" panose="020F0502020204030204" pitchFamily="34" charset="0"/>
              </a:rPr>
              <a:t>It wasn’t described as the first fruits or an offering worthy of how the God had blessed him to reap a crop from the ground that had been cursed because of Adam’s sin</a:t>
            </a:r>
          </a:p>
          <a:p>
            <a:r>
              <a:rPr lang="en-US" sz="3000" dirty="0">
                <a:latin typeface="Calibri" panose="020F0502020204030204" pitchFamily="34" charset="0"/>
                <a:ea typeface="Calibri" panose="020F0502020204030204" pitchFamily="34" charset="0"/>
                <a:cs typeface="Calibri" panose="020F0502020204030204" pitchFamily="34" charset="0"/>
              </a:rPr>
              <a:t>Abel's offering was described as the firstling of the flock and the fat thereof, which implies that he gave God his best</a:t>
            </a:r>
          </a:p>
          <a:p>
            <a:r>
              <a:rPr lang="en-US" sz="3000" dirty="0">
                <a:latin typeface="Calibri" panose="020F0502020204030204" pitchFamily="34" charset="0"/>
                <a:ea typeface="Calibri" panose="020F0502020204030204" pitchFamily="34" charset="0"/>
                <a:cs typeface="Calibri" panose="020F0502020204030204" pitchFamily="34" charset="0"/>
              </a:rPr>
              <a:t>Acceptable offering and praise to God doesn’t have to have an expensive price tag, but it must be offered sincerely and come straight from the heart</a:t>
            </a:r>
          </a:p>
        </p:txBody>
      </p:sp>
      <p:sp>
        <p:nvSpPr>
          <p:cNvPr id="2" name="Slide Number Placeholder 1">
            <a:extLst>
              <a:ext uri="{FF2B5EF4-FFF2-40B4-BE49-F238E27FC236}">
                <a16:creationId xmlns:a16="http://schemas.microsoft.com/office/drawing/2014/main" id="{B5A2C4A3-65F4-D1B1-4B92-F31B5137AA73}"/>
              </a:ext>
            </a:extLst>
          </p:cNvPr>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46642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B977A-777F-8319-D3D8-E572B15E98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7EC706-ABD1-D8DF-99AC-A7CF3967E278}"/>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0E652EE1-DA23-4C99-6F2E-7C3EE6EB2749}"/>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Must Come from the Heart</a:t>
            </a:r>
          </a:p>
          <a:p>
            <a:r>
              <a:rPr lang="en-US" sz="3000" dirty="0">
                <a:latin typeface="Calibri" panose="020F0502020204030204" pitchFamily="34" charset="0"/>
                <a:ea typeface="Calibri" panose="020F0502020204030204" pitchFamily="34" charset="0"/>
                <a:cs typeface="Calibri" panose="020F0502020204030204" pitchFamily="34" charset="0"/>
              </a:rPr>
              <a:t>Read Isaiah 29:13 – Talk is Cheap</a:t>
            </a:r>
          </a:p>
          <a:p>
            <a:r>
              <a:rPr lang="en-US" sz="3000" dirty="0">
                <a:latin typeface="Calibri" panose="020F0502020204030204" pitchFamily="34" charset="0"/>
                <a:ea typeface="Calibri" panose="020F0502020204030204" pitchFamily="34" charset="0"/>
                <a:cs typeface="Calibri" panose="020F0502020204030204" pitchFamily="34" charset="0"/>
              </a:rPr>
              <a:t>Read Malachi 1:6-8 – Try Giving It To Uncle Sam</a:t>
            </a:r>
          </a:p>
          <a:p>
            <a:r>
              <a:rPr lang="en-US" sz="3000" dirty="0">
                <a:latin typeface="Calibri" panose="020F0502020204030204" pitchFamily="34" charset="0"/>
                <a:ea typeface="Calibri" panose="020F0502020204030204" pitchFamily="34" charset="0"/>
                <a:cs typeface="Calibri" panose="020F0502020204030204" pitchFamily="34" charset="0"/>
              </a:rPr>
              <a:t>Read 2 Corinthians 9:7 – Don’t Do It If You Don’t Want To</a:t>
            </a:r>
          </a:p>
          <a:p>
            <a:r>
              <a:rPr lang="en-US" sz="3000" dirty="0">
                <a:latin typeface="Calibri" panose="020F0502020204030204" pitchFamily="34" charset="0"/>
                <a:ea typeface="Calibri" panose="020F0502020204030204" pitchFamily="34" charset="0"/>
                <a:cs typeface="Calibri" panose="020F0502020204030204" pitchFamily="34" charset="0"/>
              </a:rPr>
              <a:t>Read Matthew 6:21 – He Knows Our Hearts</a:t>
            </a:r>
          </a:p>
          <a:p>
            <a:r>
              <a:rPr lang="en-US" sz="3000" dirty="0">
                <a:latin typeface="Calibri" panose="020F0502020204030204" pitchFamily="34" charset="0"/>
                <a:ea typeface="Calibri" panose="020F0502020204030204" pitchFamily="34" charset="0"/>
                <a:cs typeface="Calibri" panose="020F0502020204030204" pitchFamily="34" charset="0"/>
              </a:rPr>
              <a:t>Read Matthew 26:7-10 – He Knows Our Motives</a:t>
            </a:r>
          </a:p>
          <a:p>
            <a:r>
              <a:rPr lang="en-US" sz="3000" dirty="0">
                <a:latin typeface="Calibri" panose="020F0502020204030204" pitchFamily="34" charset="0"/>
                <a:ea typeface="Calibri" panose="020F0502020204030204" pitchFamily="34" charset="0"/>
                <a:cs typeface="Calibri" panose="020F0502020204030204" pitchFamily="34" charset="0"/>
              </a:rPr>
              <a:t>Read Luke 21:1-4 – It’s the Thought that Counts</a:t>
            </a:r>
          </a:p>
        </p:txBody>
      </p:sp>
      <p:sp>
        <p:nvSpPr>
          <p:cNvPr id="2" name="Slide Number Placeholder 1">
            <a:extLst>
              <a:ext uri="{FF2B5EF4-FFF2-40B4-BE49-F238E27FC236}">
                <a16:creationId xmlns:a16="http://schemas.microsoft.com/office/drawing/2014/main" id="{6A5B657A-9E32-BA29-FA57-F7E415D8ED4A}"/>
              </a:ext>
            </a:extLst>
          </p:cNvPr>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148628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BB90-6B28-FCEF-B8A2-648CBC783CD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431C17-0C04-2365-BF20-843566491A89}"/>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07271992-D074-F833-9DAD-EC8BCFC9F24A}"/>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Unacceptable Giving Has Consequences</a:t>
            </a:r>
          </a:p>
          <a:p>
            <a:r>
              <a:rPr lang="en-US" sz="3000" dirty="0">
                <a:latin typeface="Calibri" panose="020F0502020204030204" pitchFamily="34" charset="0"/>
                <a:ea typeface="Calibri" panose="020F0502020204030204" pitchFamily="34" charset="0"/>
                <a:cs typeface="Calibri" panose="020F0502020204030204" pitchFamily="34" charset="0"/>
              </a:rPr>
              <a:t>When God didn’t respect his offering, the rejection had an affect on Cain’s attitude</a:t>
            </a:r>
          </a:p>
          <a:p>
            <a:r>
              <a:rPr lang="en-US" sz="3000" dirty="0">
                <a:latin typeface="Calibri" panose="020F0502020204030204" pitchFamily="34" charset="0"/>
                <a:ea typeface="Calibri" panose="020F0502020204030204" pitchFamily="34" charset="0"/>
                <a:cs typeface="Calibri" panose="020F0502020204030204" pitchFamily="34" charset="0"/>
              </a:rPr>
              <a:t>Cain’s angry face may imply that he continually felt the impact of not honoring God in his giving</a:t>
            </a:r>
          </a:p>
          <a:p>
            <a:r>
              <a:rPr lang="en-US" sz="3000" dirty="0">
                <a:latin typeface="Calibri" panose="020F0502020204030204" pitchFamily="34" charset="0"/>
                <a:ea typeface="Calibri" panose="020F0502020204030204" pitchFamily="34" charset="0"/>
                <a:cs typeface="Calibri" panose="020F0502020204030204" pitchFamily="34" charset="0"/>
              </a:rPr>
              <a:t>The blessings of God are conditional, meaning He doesn’t have to bless us</a:t>
            </a:r>
          </a:p>
          <a:p>
            <a:r>
              <a:rPr lang="en-US" sz="3000" dirty="0">
                <a:latin typeface="Calibri" panose="020F0502020204030204" pitchFamily="34" charset="0"/>
                <a:ea typeface="Calibri" panose="020F0502020204030204" pitchFamily="34" charset="0"/>
                <a:cs typeface="Calibri" panose="020F0502020204030204" pitchFamily="34" charset="0"/>
              </a:rPr>
              <a:t>Therefore, unacceptable giving does have consequences</a:t>
            </a:r>
          </a:p>
        </p:txBody>
      </p:sp>
      <p:sp>
        <p:nvSpPr>
          <p:cNvPr id="2" name="Slide Number Placeholder 1">
            <a:extLst>
              <a:ext uri="{FF2B5EF4-FFF2-40B4-BE49-F238E27FC236}">
                <a16:creationId xmlns:a16="http://schemas.microsoft.com/office/drawing/2014/main" id="{7FF69FA2-4314-73F1-15A7-C764A39CA8FE}"/>
              </a:ext>
            </a:extLst>
          </p:cNvPr>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100312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5417-AE52-62A3-0819-7984006F6F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617E4D-DFD5-9964-B650-8092AD6E48AB}"/>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02013643-D548-D1A2-DFD8-7E65A905C07D}"/>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Unacceptable Giving Has Consequences</a:t>
            </a:r>
          </a:p>
          <a:p>
            <a:r>
              <a:rPr lang="en-US" sz="3000" dirty="0">
                <a:latin typeface="Calibri" panose="020F0502020204030204" pitchFamily="34" charset="0"/>
                <a:ea typeface="Calibri" panose="020F0502020204030204" pitchFamily="34" charset="0"/>
                <a:cs typeface="Calibri" panose="020F0502020204030204" pitchFamily="34" charset="0"/>
              </a:rPr>
              <a:t>Matthew 5:45 says that God maketh His sun to rise on the evil and on the good, but He is also a God of justice</a:t>
            </a:r>
          </a:p>
          <a:p>
            <a:r>
              <a:rPr lang="en-US" sz="3000" dirty="0">
                <a:latin typeface="Calibri" panose="020F0502020204030204" pitchFamily="34" charset="0"/>
                <a:ea typeface="Calibri" panose="020F0502020204030204" pitchFamily="34" charset="0"/>
                <a:cs typeface="Calibri" panose="020F0502020204030204" pitchFamily="34" charset="0"/>
              </a:rPr>
              <a:t>Many people believe they can’t afford to tithe but they fail to consider the benefits of God’s grace</a:t>
            </a:r>
          </a:p>
          <a:p>
            <a:r>
              <a:rPr lang="en-US" sz="3000" dirty="0">
                <a:latin typeface="Calibri" panose="020F0502020204030204" pitchFamily="34" charset="0"/>
                <a:ea typeface="Calibri" panose="020F0502020204030204" pitchFamily="34" charset="0"/>
                <a:cs typeface="Calibri" panose="020F0502020204030204" pitchFamily="34" charset="0"/>
              </a:rPr>
              <a:t>This does not mean that God gives grace on a tit-for-tat basis, but I’d rather rely on God’s grace for my obedience than for my disobedience</a:t>
            </a:r>
          </a:p>
        </p:txBody>
      </p:sp>
      <p:sp>
        <p:nvSpPr>
          <p:cNvPr id="2" name="Slide Number Placeholder 1">
            <a:extLst>
              <a:ext uri="{FF2B5EF4-FFF2-40B4-BE49-F238E27FC236}">
                <a16:creationId xmlns:a16="http://schemas.microsoft.com/office/drawing/2014/main" id="{B5A784E2-A9CA-CD24-4DD4-9C2B807288FC}"/>
              </a:ext>
            </a:extLst>
          </p:cNvPr>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253464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5400D-C995-AF8A-78C4-B7E350176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435C67-81EC-2564-3573-217F839D51F6}"/>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765B9F8A-7F94-88E9-01B9-EFB2D649B7CF}"/>
              </a:ext>
            </a:extLst>
          </p:cNvPr>
          <p:cNvSpPr>
            <a:spLocks noGrp="1"/>
          </p:cNvSpPr>
          <p:nvPr>
            <p:ph idx="1"/>
          </p:nvPr>
        </p:nvSpPr>
        <p:spPr>
          <a:xfrm>
            <a:off x="1104899" y="1600200"/>
            <a:ext cx="10201275" cy="4572000"/>
          </a:xfrm>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Unacceptable Giving Has Consequences</a:t>
            </a:r>
          </a:p>
          <a:p>
            <a:r>
              <a:rPr lang="en-US" sz="3000" dirty="0">
                <a:latin typeface="Calibri" panose="020F0502020204030204" pitchFamily="34" charset="0"/>
                <a:ea typeface="Calibri" panose="020F0502020204030204" pitchFamily="34" charset="0"/>
                <a:cs typeface="Calibri" panose="020F0502020204030204" pitchFamily="34" charset="0"/>
              </a:rPr>
              <a:t>Read Genesis 3:6-7 – Because We Were Created to Worship</a:t>
            </a:r>
          </a:p>
          <a:p>
            <a:r>
              <a:rPr lang="en-US" sz="3000" dirty="0">
                <a:latin typeface="Calibri" panose="020F0502020204030204" pitchFamily="34" charset="0"/>
                <a:ea typeface="Calibri" panose="020F0502020204030204" pitchFamily="34" charset="0"/>
                <a:cs typeface="Calibri" panose="020F0502020204030204" pitchFamily="34" charset="0"/>
              </a:rPr>
              <a:t>Read 1 Samuel 15:22 – The Benefit of Obedience </a:t>
            </a:r>
          </a:p>
          <a:p>
            <a:r>
              <a:rPr lang="en-US" sz="3000" dirty="0">
                <a:latin typeface="Calibri" panose="020F0502020204030204" pitchFamily="34" charset="0"/>
                <a:ea typeface="Calibri" panose="020F0502020204030204" pitchFamily="34" charset="0"/>
                <a:cs typeface="Calibri" panose="020F0502020204030204" pitchFamily="34" charset="0"/>
              </a:rPr>
              <a:t>Read Haggai 1:5-6 – The Price of Disobedience </a:t>
            </a:r>
          </a:p>
          <a:p>
            <a:r>
              <a:rPr lang="en-US" sz="3000" dirty="0">
                <a:latin typeface="Calibri" panose="020F0502020204030204" pitchFamily="34" charset="0"/>
                <a:ea typeface="Calibri" panose="020F0502020204030204" pitchFamily="34" charset="0"/>
                <a:cs typeface="Calibri" panose="020F0502020204030204" pitchFamily="34" charset="0"/>
              </a:rPr>
              <a:t>Read Malachi 2:2-3 – God Really Doesn’t Like Unacceptable Gifts</a:t>
            </a:r>
          </a:p>
          <a:p>
            <a:r>
              <a:rPr lang="en-US" sz="3000" dirty="0">
                <a:latin typeface="Calibri" panose="020F0502020204030204" pitchFamily="34" charset="0"/>
                <a:ea typeface="Calibri" panose="020F0502020204030204" pitchFamily="34" charset="0"/>
                <a:cs typeface="Calibri" panose="020F0502020204030204" pitchFamily="34" charset="0"/>
              </a:rPr>
              <a:t>Read 2 Corinthians 9:8 – The Blessing of Obedience </a:t>
            </a:r>
          </a:p>
          <a:p>
            <a:r>
              <a:rPr lang="en-US" sz="3000" dirty="0">
                <a:latin typeface="Calibri" panose="020F0502020204030204" pitchFamily="34" charset="0"/>
                <a:ea typeface="Calibri" panose="020F0502020204030204" pitchFamily="34" charset="0"/>
                <a:cs typeface="Calibri" panose="020F0502020204030204" pitchFamily="34" charset="0"/>
              </a:rPr>
              <a:t>Read Psalm 73:18 – The Consequence of Disobedience</a:t>
            </a:r>
          </a:p>
        </p:txBody>
      </p:sp>
      <p:sp>
        <p:nvSpPr>
          <p:cNvPr id="2" name="Slide Number Placeholder 1">
            <a:extLst>
              <a:ext uri="{FF2B5EF4-FFF2-40B4-BE49-F238E27FC236}">
                <a16:creationId xmlns:a16="http://schemas.microsoft.com/office/drawing/2014/main" id="{9D9ECF43-5A1A-8D01-CC39-DFAED93ADE13}"/>
              </a:ext>
            </a:extLst>
          </p:cNvPr>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13631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3EE4-7C0F-7872-E18C-9E7F4079013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7685D5-EB92-6651-5861-100DA516703B}"/>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CD2B242E-1CFB-B352-331C-A1E333C90210}"/>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Stop It Before It Gets Worse</a:t>
            </a:r>
          </a:p>
          <a:p>
            <a:r>
              <a:rPr lang="en-US" sz="3000" dirty="0">
                <a:latin typeface="Calibri" panose="020F0502020204030204" pitchFamily="34" charset="0"/>
                <a:ea typeface="Calibri" panose="020F0502020204030204" pitchFamily="34" charset="0"/>
                <a:cs typeface="Calibri" panose="020F0502020204030204" pitchFamily="34" charset="0"/>
              </a:rPr>
              <a:t>Even though Cain had gotten off on the wrong foot, God was there to encourage him to be better</a:t>
            </a:r>
          </a:p>
          <a:p>
            <a:r>
              <a:rPr lang="en-US" sz="3000" dirty="0">
                <a:latin typeface="Calibri" panose="020F0502020204030204" pitchFamily="34" charset="0"/>
                <a:ea typeface="Calibri" panose="020F0502020204030204" pitchFamily="34" charset="0"/>
                <a:cs typeface="Calibri" panose="020F0502020204030204" pitchFamily="34" charset="0"/>
              </a:rPr>
              <a:t>God also warned him that if he didn't amend his ways, more trouble was on its way</a:t>
            </a:r>
          </a:p>
          <a:p>
            <a:r>
              <a:rPr lang="en-US" sz="3000" dirty="0">
                <a:latin typeface="Calibri" panose="020F0502020204030204" pitchFamily="34" charset="0"/>
                <a:ea typeface="Calibri" panose="020F0502020204030204" pitchFamily="34" charset="0"/>
                <a:cs typeface="Calibri" panose="020F0502020204030204" pitchFamily="34" charset="0"/>
              </a:rPr>
              <a:t>And we know that happened when he killed Abel</a:t>
            </a:r>
          </a:p>
          <a:p>
            <a:r>
              <a:rPr lang="en-US" sz="3000" dirty="0">
                <a:latin typeface="Calibri" panose="020F0502020204030204" pitchFamily="34" charset="0"/>
                <a:ea typeface="Calibri" panose="020F0502020204030204" pitchFamily="34" charset="0"/>
                <a:cs typeface="Calibri" panose="020F0502020204030204" pitchFamily="34" charset="0"/>
              </a:rPr>
              <a:t>The danger of developing a habit of unacceptable offerings to God is that it always leads to other troubles</a:t>
            </a:r>
          </a:p>
          <a:p>
            <a:endParaRPr lang="en-US" sz="30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FEBD428-FE3F-7DF3-37C6-0A36887A6D37}"/>
              </a:ext>
            </a:extLst>
          </p:cNvPr>
          <p:cNvSpPr>
            <a:spLocks noGrp="1"/>
          </p:cNvSpPr>
          <p:nvPr>
            <p:ph type="sldNum" sz="quarter" idx="12"/>
          </p:nvPr>
        </p:nvSpPr>
        <p:spPr/>
        <p:txBody>
          <a:bodyPr/>
          <a:lstStyle/>
          <a:p>
            <a:fld id="{0FF54DE5-C571-48E8-A5BC-B369434E2F44}" type="slidenum">
              <a:rPr lang="en-US" smtClean="0"/>
              <a:t>16</a:t>
            </a:fld>
            <a:endParaRPr lang="en-US"/>
          </a:p>
        </p:txBody>
      </p:sp>
    </p:spTree>
    <p:extLst>
      <p:ext uri="{BB962C8B-B14F-4D97-AF65-F5344CB8AC3E}">
        <p14:creationId xmlns:p14="http://schemas.microsoft.com/office/powerpoint/2010/main" val="76891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96A0C-7FC6-EB28-E037-3E436BFFF4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D4390-1B0A-56CF-336C-E8E17950735A}"/>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D9DC00C5-A3BB-7C60-52FD-06888BDEBE00}"/>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Stop It Before It Gets Worse</a:t>
            </a:r>
          </a:p>
          <a:p>
            <a:r>
              <a:rPr lang="en-US" sz="3000" dirty="0">
                <a:latin typeface="Calibri" panose="020F0502020204030204" pitchFamily="34" charset="0"/>
                <a:ea typeface="Calibri" panose="020F0502020204030204" pitchFamily="34" charset="0"/>
                <a:cs typeface="Calibri" panose="020F0502020204030204" pitchFamily="34" charset="0"/>
              </a:rPr>
              <a:t>I doubt when Cain gave his offering to God that he thought that he would eventually lead to his killing his brother</a:t>
            </a:r>
          </a:p>
          <a:p>
            <a:r>
              <a:rPr lang="en-US" sz="3000" dirty="0">
                <a:latin typeface="Calibri" panose="020F0502020204030204" pitchFamily="34" charset="0"/>
                <a:ea typeface="Calibri" panose="020F0502020204030204" pitchFamily="34" charset="0"/>
                <a:cs typeface="Calibri" panose="020F0502020204030204" pitchFamily="34" charset="0"/>
              </a:rPr>
              <a:t> Sin and disobedience never stays the same but continues to get worse until the cycle is broken</a:t>
            </a:r>
          </a:p>
          <a:p>
            <a:r>
              <a:rPr lang="en-US" sz="3000" dirty="0">
                <a:latin typeface="Calibri" panose="020F0502020204030204" pitchFamily="34" charset="0"/>
                <a:ea typeface="Calibri" panose="020F0502020204030204" pitchFamily="34" charset="0"/>
                <a:cs typeface="Calibri" panose="020F0502020204030204" pitchFamily="34" charset="0"/>
              </a:rPr>
              <a:t>The good news is that the cycle of disobedience is easily broken, we just have to want to break it!</a:t>
            </a:r>
          </a:p>
        </p:txBody>
      </p:sp>
      <p:sp>
        <p:nvSpPr>
          <p:cNvPr id="2" name="Slide Number Placeholder 1">
            <a:extLst>
              <a:ext uri="{FF2B5EF4-FFF2-40B4-BE49-F238E27FC236}">
                <a16:creationId xmlns:a16="http://schemas.microsoft.com/office/drawing/2014/main" id="{B1494D48-DC94-3EE8-79D1-F9D025436513}"/>
              </a:ext>
            </a:extLst>
          </p:cNvPr>
          <p:cNvSpPr>
            <a:spLocks noGrp="1"/>
          </p:cNvSpPr>
          <p:nvPr>
            <p:ph type="sldNum" sz="quarter" idx="12"/>
          </p:nvPr>
        </p:nvSpPr>
        <p:spPr/>
        <p:txBody>
          <a:bodyPr/>
          <a:lstStyle/>
          <a:p>
            <a:fld id="{0FF54DE5-C571-48E8-A5BC-B369434E2F44}" type="slidenum">
              <a:rPr lang="en-US" smtClean="0"/>
              <a:t>17</a:t>
            </a:fld>
            <a:endParaRPr lang="en-US"/>
          </a:p>
        </p:txBody>
      </p:sp>
    </p:spTree>
    <p:extLst>
      <p:ext uri="{BB962C8B-B14F-4D97-AF65-F5344CB8AC3E}">
        <p14:creationId xmlns:p14="http://schemas.microsoft.com/office/powerpoint/2010/main" val="270589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67CD-8F86-EC33-B781-A9EE9E598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986665F-7755-0F59-8421-A766582E4362}"/>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68660635-47BB-4C5C-C697-C8AA3A63D97C}"/>
              </a:ext>
            </a:extLst>
          </p:cNvPr>
          <p:cNvSpPr>
            <a:spLocks noGrp="1"/>
          </p:cNvSpPr>
          <p:nvPr>
            <p:ph idx="1"/>
          </p:nvPr>
        </p:nvSpPr>
        <p:spPr/>
        <p:txBody>
          <a:bodyPr>
            <a:noAutofit/>
          </a:bodyPr>
          <a:lstStyle/>
          <a:p>
            <a:pPr marL="0" indent="0">
              <a:buNone/>
            </a:pPr>
            <a:r>
              <a:rPr lang="en-US" sz="3000" b="1" u="sng" dirty="0">
                <a:latin typeface="Calibri" panose="020F0502020204030204" pitchFamily="34" charset="0"/>
                <a:ea typeface="Calibri" panose="020F0502020204030204" pitchFamily="34" charset="0"/>
                <a:cs typeface="Calibri" panose="020F0502020204030204" pitchFamily="34" charset="0"/>
              </a:rPr>
              <a:t>Stop It Before It Gets Worse</a:t>
            </a:r>
          </a:p>
          <a:p>
            <a:r>
              <a:rPr lang="en-US" sz="3000" dirty="0">
                <a:latin typeface="Calibri" panose="020F0502020204030204" pitchFamily="34" charset="0"/>
                <a:ea typeface="Calibri" panose="020F0502020204030204" pitchFamily="34" charset="0"/>
                <a:cs typeface="Calibri" panose="020F0502020204030204" pitchFamily="34" charset="0"/>
              </a:rPr>
              <a:t>Read Luke 11:24-26 – If You Play with Fire, You Will Be Burned</a:t>
            </a:r>
          </a:p>
          <a:p>
            <a:r>
              <a:rPr lang="en-US" sz="3000" dirty="0">
                <a:latin typeface="Calibri" panose="020F0502020204030204" pitchFamily="34" charset="0"/>
                <a:ea typeface="Calibri" panose="020F0502020204030204" pitchFamily="34" charset="0"/>
                <a:cs typeface="Calibri" panose="020F0502020204030204" pitchFamily="34" charset="0"/>
              </a:rPr>
              <a:t>Read John 10:10 – Sin Won’t Get Better On Its Own</a:t>
            </a:r>
          </a:p>
          <a:p>
            <a:r>
              <a:rPr lang="en-US" sz="3000" dirty="0">
                <a:latin typeface="Calibri" panose="020F0502020204030204" pitchFamily="34" charset="0"/>
                <a:ea typeface="Calibri" panose="020F0502020204030204" pitchFamily="34" charset="0"/>
                <a:cs typeface="Calibri" panose="020F0502020204030204" pitchFamily="34" charset="0"/>
              </a:rPr>
              <a:t>Read Hebrews 12:1 – Find a Friend to Hold You Accountable</a:t>
            </a:r>
          </a:p>
          <a:p>
            <a:r>
              <a:rPr lang="en-US" sz="3000" dirty="0">
                <a:latin typeface="Calibri" panose="020F0502020204030204" pitchFamily="34" charset="0"/>
                <a:ea typeface="Calibri" panose="020F0502020204030204" pitchFamily="34" charset="0"/>
                <a:cs typeface="Calibri" panose="020F0502020204030204" pitchFamily="34" charset="0"/>
              </a:rPr>
              <a:t>Read James 1:14-15 – If You Know How It Ends, Why Start?</a:t>
            </a:r>
          </a:p>
        </p:txBody>
      </p:sp>
      <p:sp>
        <p:nvSpPr>
          <p:cNvPr id="2" name="Slide Number Placeholder 1">
            <a:extLst>
              <a:ext uri="{FF2B5EF4-FFF2-40B4-BE49-F238E27FC236}">
                <a16:creationId xmlns:a16="http://schemas.microsoft.com/office/drawing/2014/main" id="{1FA88358-215A-8D45-54E9-833511A39751}"/>
              </a:ext>
            </a:extLst>
          </p:cNvPr>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174918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6207-05A6-FAF2-4376-72867F22E1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1B0A8D-B534-B7EC-EE61-D697CF6437DD}"/>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F3EB0DD3-DE91-C989-7D30-1EB65C43FC2C}"/>
              </a:ext>
            </a:extLst>
          </p:cNvPr>
          <p:cNvSpPr>
            <a:spLocks noGrp="1"/>
          </p:cNvSpPr>
          <p:nvPr>
            <p:ph idx="1"/>
          </p:nvPr>
        </p:nvSpPr>
        <p:spPr>
          <a:xfrm>
            <a:off x="1103382" y="1385047"/>
            <a:ext cx="9982200" cy="4572000"/>
          </a:xfrm>
        </p:spPr>
        <p:txBody>
          <a:bodyPr>
            <a:noAutofit/>
          </a:bodyPr>
          <a:lstStyle/>
          <a:p>
            <a:pPr marL="0" indent="0">
              <a:buNone/>
            </a:pPr>
            <a:r>
              <a:rPr lang="en-US" sz="3600" b="1" u="sng" dirty="0">
                <a:latin typeface="Calibri" panose="020F0502020204030204" pitchFamily="34" charset="0"/>
                <a:ea typeface="Calibri" panose="020F0502020204030204" pitchFamily="34" charset="0"/>
                <a:cs typeface="Calibri" panose="020F0502020204030204" pitchFamily="34" charset="0"/>
              </a:rPr>
              <a:t>Conclusion</a:t>
            </a:r>
          </a:p>
          <a:p>
            <a:r>
              <a:rPr lang="en-US" sz="2800" dirty="0">
                <a:latin typeface="Calibri" panose="020F0502020204030204" pitchFamily="34" charset="0"/>
                <a:ea typeface="Calibri" panose="020F0502020204030204" pitchFamily="34" charset="0"/>
                <a:cs typeface="Calibri" panose="020F0502020204030204" pitchFamily="34" charset="0"/>
              </a:rPr>
              <a:t>As we begin a new year, I want to encourage each of us to reflect on how we honor and serve God</a:t>
            </a:r>
          </a:p>
          <a:p>
            <a:r>
              <a:rPr lang="en-US" sz="2800" dirty="0">
                <a:latin typeface="Calibri" panose="020F0502020204030204" pitchFamily="34" charset="0"/>
                <a:ea typeface="Calibri" panose="020F0502020204030204" pitchFamily="34" charset="0"/>
                <a:cs typeface="Calibri" panose="020F0502020204030204" pitchFamily="34" charset="0"/>
              </a:rPr>
              <a:t>If there are areas where we are simply going through the motions, know that God is giving us another opportunity to improve, and He will be there to help us  </a:t>
            </a:r>
          </a:p>
          <a:p>
            <a:r>
              <a:rPr lang="en-US" sz="2800" dirty="0">
                <a:latin typeface="Calibri" panose="020F0502020204030204" pitchFamily="34" charset="0"/>
                <a:ea typeface="Calibri" panose="020F0502020204030204" pitchFamily="34" charset="0"/>
                <a:cs typeface="Calibri" panose="020F0502020204030204" pitchFamily="34" charset="0"/>
              </a:rPr>
              <a:t>Our God is too good to us not to give Him our best in return</a:t>
            </a:r>
          </a:p>
          <a:p>
            <a:r>
              <a:rPr lang="en-US" sz="2800" dirty="0">
                <a:latin typeface="Calibri" panose="020F0502020204030204" pitchFamily="34" charset="0"/>
                <a:ea typeface="Calibri" panose="020F0502020204030204" pitchFamily="34" charset="0"/>
                <a:cs typeface="Calibri" panose="020F0502020204030204" pitchFamily="34" charset="0"/>
              </a:rPr>
              <a:t>And if He never does anything else for us, He’s done enough when He gave His only begotten Son for our sins!</a:t>
            </a: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6BBCA72-4C13-7184-E19F-F487610AFE50}"/>
              </a:ext>
            </a:extLst>
          </p:cNvPr>
          <p:cNvSpPr>
            <a:spLocks noGrp="1"/>
          </p:cNvSpPr>
          <p:nvPr>
            <p:ph type="sldNum" sz="quarter" idx="12"/>
          </p:nvPr>
        </p:nvSpPr>
        <p:spPr/>
        <p:txBody>
          <a:bodyPr/>
          <a:lstStyle/>
          <a:p>
            <a:fld id="{0FF54DE5-C571-48E8-A5BC-B369434E2F44}" type="slidenum">
              <a:rPr lang="en-US" smtClean="0"/>
              <a:t>19</a:t>
            </a:fld>
            <a:endParaRPr lang="en-US"/>
          </a:p>
        </p:txBody>
      </p:sp>
    </p:spTree>
    <p:extLst>
      <p:ext uri="{BB962C8B-B14F-4D97-AF65-F5344CB8AC3E}">
        <p14:creationId xmlns:p14="http://schemas.microsoft.com/office/powerpoint/2010/main" val="35439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p:cNvSpPr>
            <a:spLocks noGrp="1"/>
          </p:cNvSpPr>
          <p:nvPr>
            <p:ph idx="1"/>
          </p:nvPr>
        </p:nvSpPr>
        <p:spPr>
          <a:xfrm>
            <a:off x="1104900" y="1600199"/>
            <a:ext cx="9982200" cy="4829175"/>
          </a:xfrm>
        </p:spPr>
        <p:txBody>
          <a:bodyPr>
            <a:normAutofit fontScale="85000" lnSpcReduction="20000"/>
          </a:bodyPr>
          <a:lstStyle/>
          <a:p>
            <a:pPr marL="0" indent="0">
              <a:buNone/>
            </a:pPr>
            <a:r>
              <a:rPr lang="en-US" sz="3900" b="1" u="sng" dirty="0">
                <a:latin typeface="Calibri" panose="020F0502020204030204" pitchFamily="34" charset="0"/>
                <a:ea typeface="Calibri" panose="020F0502020204030204" pitchFamily="34" charset="0"/>
                <a:cs typeface="Calibri" panose="020F0502020204030204" pitchFamily="34" charset="0"/>
              </a:rPr>
              <a:t>Genesis 4:1-12</a:t>
            </a:r>
          </a:p>
          <a:p>
            <a:pPr marL="0" indent="0">
              <a:buNone/>
            </a:pPr>
            <a:r>
              <a:rPr lang="en-US" sz="3000" b="1" baseline="30000" dirty="0">
                <a:latin typeface="Calibri" panose="020F0502020204030204" pitchFamily="34" charset="0"/>
                <a:ea typeface="Calibri" panose="020F0502020204030204" pitchFamily="34" charset="0"/>
                <a:cs typeface="Calibri" panose="020F0502020204030204" pitchFamily="34" charset="0"/>
              </a:rPr>
              <a:t>1</a:t>
            </a: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300" dirty="0">
                <a:latin typeface="Calibri" panose="020F0502020204030204" pitchFamily="34" charset="0"/>
                <a:ea typeface="Calibri" panose="020F0502020204030204" pitchFamily="34" charset="0"/>
                <a:cs typeface="Calibri" panose="020F0502020204030204" pitchFamily="34" charset="0"/>
              </a:rPr>
              <a:t>And Adam knew Eve his wife; and she conceived, and bare Cain, and said, I have gotten a man from the Lord.</a:t>
            </a:r>
          </a:p>
          <a:p>
            <a:pPr marL="0" indent="0">
              <a:buNone/>
            </a:pPr>
            <a:r>
              <a:rPr lang="en-US" sz="3300" baseline="30000" dirty="0">
                <a:latin typeface="Calibri" panose="020F0502020204030204" pitchFamily="34" charset="0"/>
                <a:ea typeface="Calibri" panose="020F0502020204030204" pitchFamily="34" charset="0"/>
                <a:cs typeface="Calibri" panose="020F0502020204030204" pitchFamily="34" charset="0"/>
              </a:rPr>
              <a:t>2</a:t>
            </a:r>
            <a:r>
              <a:rPr lang="en-US" sz="3300" dirty="0">
                <a:latin typeface="Calibri" panose="020F0502020204030204" pitchFamily="34" charset="0"/>
                <a:ea typeface="Calibri" panose="020F0502020204030204" pitchFamily="34" charset="0"/>
                <a:cs typeface="Calibri" panose="020F0502020204030204" pitchFamily="34" charset="0"/>
              </a:rPr>
              <a:t> And she again bare his brother Abel. And Abel was a keeper of sheep, but Cain was a tiller of the ground.</a:t>
            </a:r>
          </a:p>
          <a:p>
            <a:pPr marL="0" indent="0">
              <a:buNone/>
            </a:pPr>
            <a:r>
              <a:rPr lang="en-US" sz="3300" baseline="30000" dirty="0">
                <a:latin typeface="Calibri" panose="020F0502020204030204" pitchFamily="34" charset="0"/>
                <a:ea typeface="Calibri" panose="020F0502020204030204" pitchFamily="34" charset="0"/>
                <a:cs typeface="Calibri" panose="020F0502020204030204" pitchFamily="34" charset="0"/>
              </a:rPr>
              <a:t>3</a:t>
            </a:r>
            <a:r>
              <a:rPr lang="en-US" sz="3300" dirty="0">
                <a:latin typeface="Calibri" panose="020F0502020204030204" pitchFamily="34" charset="0"/>
                <a:ea typeface="Calibri" panose="020F0502020204030204" pitchFamily="34" charset="0"/>
                <a:cs typeface="Calibri" panose="020F0502020204030204" pitchFamily="34" charset="0"/>
              </a:rPr>
              <a:t> And in process of time it came to pass, that Cain brought of the fruit of the ground an offering unto the Lord.</a:t>
            </a:r>
          </a:p>
          <a:p>
            <a:pPr marL="0" indent="0">
              <a:buNone/>
            </a:pPr>
            <a:r>
              <a:rPr lang="en-US" sz="3300" baseline="30000" dirty="0">
                <a:latin typeface="Calibri" panose="020F0502020204030204" pitchFamily="34" charset="0"/>
                <a:ea typeface="Calibri" panose="020F0502020204030204" pitchFamily="34" charset="0"/>
                <a:cs typeface="Calibri" panose="020F0502020204030204" pitchFamily="34" charset="0"/>
              </a:rPr>
              <a:t>4</a:t>
            </a:r>
            <a:r>
              <a:rPr lang="en-US" sz="3300" dirty="0">
                <a:latin typeface="Calibri" panose="020F0502020204030204" pitchFamily="34" charset="0"/>
                <a:ea typeface="Calibri" panose="020F0502020204030204" pitchFamily="34" charset="0"/>
                <a:cs typeface="Calibri" panose="020F0502020204030204" pitchFamily="34" charset="0"/>
              </a:rPr>
              <a:t> And Abel, he also brought of the firstlings of his flock and of the fat thereof. And the Lord had respect unto Abel and to his offering:</a:t>
            </a:r>
          </a:p>
          <a:p>
            <a:pPr marL="0" indent="0">
              <a:buNone/>
            </a:pPr>
            <a:r>
              <a:rPr lang="en-US" sz="3300" baseline="30000" dirty="0">
                <a:latin typeface="Calibri" panose="020F0502020204030204" pitchFamily="34" charset="0"/>
                <a:ea typeface="Calibri" panose="020F0502020204030204" pitchFamily="34" charset="0"/>
                <a:cs typeface="Calibri" panose="020F0502020204030204" pitchFamily="34" charset="0"/>
              </a:rPr>
              <a:t>5</a:t>
            </a:r>
            <a:r>
              <a:rPr lang="en-US" sz="3300" dirty="0">
                <a:latin typeface="Calibri" panose="020F0502020204030204" pitchFamily="34" charset="0"/>
                <a:ea typeface="Calibri" panose="020F0502020204030204" pitchFamily="34" charset="0"/>
                <a:cs typeface="Calibri" panose="020F0502020204030204" pitchFamily="34" charset="0"/>
              </a:rPr>
              <a:t> But unto Cain and to his offering he had not respect. And Cain was very wroth, and his countenance fell.</a:t>
            </a:r>
          </a:p>
        </p:txBody>
      </p:sp>
      <p:sp>
        <p:nvSpPr>
          <p:cNvPr id="2" name="Slide Number Placeholder 1">
            <a:extLst>
              <a:ext uri="{FF2B5EF4-FFF2-40B4-BE49-F238E27FC236}">
                <a16:creationId xmlns:a16="http://schemas.microsoft.com/office/drawing/2014/main" id="{89CFBA66-8700-B9D8-4390-55CB31F457B6}"/>
              </a:ext>
            </a:extLst>
          </p:cNvPr>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5A0B-386D-F22F-DFE4-F3BCF827A0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0D603C-8183-8716-C1C2-47F767FD16BA}"/>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Acceptable to God</a:t>
            </a:r>
          </a:p>
        </p:txBody>
      </p:sp>
      <p:sp>
        <p:nvSpPr>
          <p:cNvPr id="14" name="Content Placeholder 13">
            <a:extLst>
              <a:ext uri="{FF2B5EF4-FFF2-40B4-BE49-F238E27FC236}">
                <a16:creationId xmlns:a16="http://schemas.microsoft.com/office/drawing/2014/main" id="{56C9ED09-1CAF-CB65-B42D-1DEBD3839DD2}"/>
              </a:ext>
            </a:extLst>
          </p:cNvPr>
          <p:cNvSpPr>
            <a:spLocks noGrp="1"/>
          </p:cNvSpPr>
          <p:nvPr>
            <p:ph idx="1"/>
          </p:nvPr>
        </p:nvSpPr>
        <p:spPr>
          <a:xfrm>
            <a:off x="1103382" y="1385047"/>
            <a:ext cx="9982200" cy="4572000"/>
          </a:xfrm>
        </p:spPr>
        <p:txBody>
          <a:bodyPr>
            <a:noAutofit/>
          </a:bodyPr>
          <a:lstStyle/>
          <a:p>
            <a:pPr marL="0" indent="0">
              <a:buNone/>
            </a:pPr>
            <a:r>
              <a:rPr lang="en-US" sz="3600" b="1" u="sng" dirty="0">
                <a:latin typeface="Calibri" panose="020F0502020204030204" pitchFamily="34" charset="0"/>
                <a:ea typeface="Calibri" panose="020F0502020204030204" pitchFamily="34" charset="0"/>
                <a:cs typeface="Calibri" panose="020F0502020204030204" pitchFamily="34" charset="0"/>
              </a:rPr>
              <a:t>Conclusion</a:t>
            </a:r>
          </a:p>
          <a:p>
            <a:r>
              <a:rPr lang="en-US" sz="2800" dirty="0">
                <a:latin typeface="Calibri" panose="020F0502020204030204" pitchFamily="34" charset="0"/>
                <a:ea typeface="Calibri" panose="020F0502020204030204" pitchFamily="34" charset="0"/>
                <a:cs typeface="Calibri" panose="020F0502020204030204" pitchFamily="34" charset="0"/>
              </a:rPr>
              <a:t>For anything to be acceptable to God:</a:t>
            </a:r>
          </a:p>
          <a:p>
            <a:pPr lvl="1"/>
            <a:r>
              <a:rPr lang="en-US" sz="2400" dirty="0">
                <a:latin typeface="Calibri" panose="020F0502020204030204" pitchFamily="34" charset="0"/>
                <a:ea typeface="Calibri" panose="020F0502020204030204" pitchFamily="34" charset="0"/>
                <a:cs typeface="Calibri" panose="020F0502020204030204" pitchFamily="34" charset="0"/>
              </a:rPr>
              <a:t>It </a:t>
            </a:r>
            <a:r>
              <a:rPr lang="en-US" sz="2400" b="1" dirty="0">
                <a:latin typeface="Calibri" panose="020F0502020204030204" pitchFamily="34" charset="0"/>
                <a:ea typeface="Calibri" panose="020F0502020204030204" pitchFamily="34" charset="0"/>
                <a:cs typeface="Calibri" panose="020F0502020204030204" pitchFamily="34" charset="0"/>
              </a:rPr>
              <a:t>Must Come from the Heart</a:t>
            </a:r>
          </a:p>
          <a:p>
            <a:pPr lvl="1"/>
            <a:r>
              <a:rPr lang="en-US" sz="2400" dirty="0">
                <a:latin typeface="Calibri" panose="020F0502020204030204" pitchFamily="34" charset="0"/>
                <a:ea typeface="Calibri" panose="020F0502020204030204" pitchFamily="34" charset="0"/>
                <a:cs typeface="Calibri" panose="020F0502020204030204" pitchFamily="34" charset="0"/>
              </a:rPr>
              <a:t>Remember </a:t>
            </a:r>
            <a:r>
              <a:rPr lang="en-US" sz="2400" b="1" dirty="0">
                <a:latin typeface="Calibri" panose="020F0502020204030204" pitchFamily="34" charset="0"/>
                <a:ea typeface="Calibri" panose="020F0502020204030204" pitchFamily="34" charset="0"/>
                <a:cs typeface="Calibri" panose="020F0502020204030204" pitchFamily="34" charset="0"/>
              </a:rPr>
              <a:t>Unacceptable Giving Has Consequences</a:t>
            </a:r>
          </a:p>
          <a:p>
            <a:pPr lvl="1"/>
            <a:r>
              <a:rPr lang="en-US" sz="2400" dirty="0">
                <a:latin typeface="Calibri" panose="020F0502020204030204" pitchFamily="34" charset="0"/>
                <a:ea typeface="Calibri" panose="020F0502020204030204" pitchFamily="34" charset="0"/>
                <a:cs typeface="Calibri" panose="020F0502020204030204" pitchFamily="34" charset="0"/>
              </a:rPr>
              <a:t>If your </a:t>
            </a:r>
            <a:r>
              <a:rPr lang="en-US" sz="2400">
                <a:latin typeface="Calibri" panose="020F0502020204030204" pitchFamily="34" charset="0"/>
                <a:ea typeface="Calibri" panose="020F0502020204030204" pitchFamily="34" charset="0"/>
                <a:cs typeface="Calibri" panose="020F0502020204030204" pitchFamily="34" charset="0"/>
              </a:rPr>
              <a:t>efforts are unacceptable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Stop It Before It Gets Worse</a:t>
            </a:r>
          </a:p>
          <a:p>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8E1DE935-FE22-23DE-A442-8BD17CE9F2D4}"/>
              </a:ext>
            </a:extLst>
          </p:cNvPr>
          <p:cNvSpPr>
            <a:spLocks noGrp="1"/>
          </p:cNvSpPr>
          <p:nvPr>
            <p:ph type="sldNum" sz="quarter" idx="12"/>
          </p:nvPr>
        </p:nvSpPr>
        <p:spPr/>
        <p:txBody>
          <a:bodyPr/>
          <a:lstStyle/>
          <a:p>
            <a:fld id="{0FF54DE5-C571-48E8-A5BC-B369434E2F44}" type="slidenum">
              <a:rPr lang="en-US" smtClean="0"/>
              <a:t>20</a:t>
            </a:fld>
            <a:endParaRPr lang="en-US"/>
          </a:p>
        </p:txBody>
      </p:sp>
    </p:spTree>
    <p:extLst>
      <p:ext uri="{BB962C8B-B14F-4D97-AF65-F5344CB8AC3E}">
        <p14:creationId xmlns:p14="http://schemas.microsoft.com/office/powerpoint/2010/main" val="283447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circle(in)">
                                      <p:cBhvr>
                                        <p:cTn id="7" dur="20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circle(in)">
                                      <p:cBhvr>
                                        <p:cTn id="12" dur="20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circle(in)">
                                      <p:cBhvr>
                                        <p:cTn id="17"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Questions</a:t>
            </a:r>
          </a:p>
        </p:txBody>
      </p:sp>
      <p:pic>
        <p:nvPicPr>
          <p:cNvPr id="4" name="Content Placeholder 3"/>
          <p:cNvPicPr>
            <a:picLocks noGrp="1" noChangeAspect="1"/>
          </p:cNvPicPr>
          <p:nvPr>
            <p:ph idx="1"/>
          </p:nvPr>
        </p:nvPicPr>
        <p:blipFill>
          <a:blip r:embed="rId2"/>
          <a:stretch>
            <a:fillRect/>
          </a:stretch>
        </p:blipFill>
        <p:spPr>
          <a:xfrm>
            <a:off x="4533900" y="1600200"/>
            <a:ext cx="3124200" cy="4572000"/>
          </a:xfrm>
          <a:prstGeom prst="rect">
            <a:avLst/>
          </a:prstGeom>
          <a:noFill/>
        </p:spPr>
      </p:pic>
      <p:sp>
        <p:nvSpPr>
          <p:cNvPr id="3" name="Slide Number Placeholder 2">
            <a:extLst>
              <a:ext uri="{FF2B5EF4-FFF2-40B4-BE49-F238E27FC236}">
                <a16:creationId xmlns:a16="http://schemas.microsoft.com/office/drawing/2014/main" id="{24A44959-57B3-CB3E-C271-261C658897AB}"/>
              </a:ext>
            </a:extLst>
          </p:cNvPr>
          <p:cNvSpPr>
            <a:spLocks noGrp="1"/>
          </p:cNvSpPr>
          <p:nvPr>
            <p:ph type="sldNum" sz="quarter" idx="12"/>
          </p:nvPr>
        </p:nvSpPr>
        <p:spPr/>
        <p:txBody>
          <a:bodyPr/>
          <a:lstStyle/>
          <a:p>
            <a:fld id="{0FF54DE5-C571-48E8-A5BC-B369434E2F44}" type="slidenum">
              <a:rPr lang="en-US" smtClean="0"/>
              <a:t>21</a:t>
            </a:fld>
            <a:endParaRPr lang="en-US"/>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Thank You and God Bless You</a:t>
            </a:r>
          </a:p>
        </p:txBody>
      </p:sp>
      <p:pic>
        <p:nvPicPr>
          <p:cNvPr id="5" name="Content Placeholder 4"/>
          <p:cNvPicPr>
            <a:picLocks noGrp="1" noChangeAspect="1"/>
          </p:cNvPicPr>
          <p:nvPr>
            <p:ph idx="1"/>
          </p:nvPr>
        </p:nvPicPr>
        <p:blipFill>
          <a:blip r:embed="rId2"/>
          <a:stretch>
            <a:fillRect/>
          </a:stretch>
        </p:blipFill>
        <p:spPr>
          <a:xfrm>
            <a:off x="1104900" y="1480851"/>
            <a:ext cx="4329628" cy="4329628"/>
          </a:xfrm>
          <a:prstGeom prst="rect">
            <a:avLst/>
          </a:prstGeom>
        </p:spPr>
      </p:pic>
      <p:pic>
        <p:nvPicPr>
          <p:cNvPr id="6" name="Picture 5"/>
          <p:cNvPicPr>
            <a:picLocks noChangeAspect="1"/>
          </p:cNvPicPr>
          <p:nvPr/>
        </p:nvPicPr>
        <p:blipFill>
          <a:blip r:embed="rId3"/>
          <a:stretch>
            <a:fillRect/>
          </a:stretch>
        </p:blipFill>
        <p:spPr>
          <a:xfrm>
            <a:off x="6497426" y="1412224"/>
            <a:ext cx="4398255" cy="4398255"/>
          </a:xfrm>
          <a:prstGeom prst="rect">
            <a:avLst/>
          </a:prstGeom>
        </p:spPr>
      </p:pic>
      <p:sp>
        <p:nvSpPr>
          <p:cNvPr id="3" name="Slide Number Placeholder 2">
            <a:extLst>
              <a:ext uri="{FF2B5EF4-FFF2-40B4-BE49-F238E27FC236}">
                <a16:creationId xmlns:a16="http://schemas.microsoft.com/office/drawing/2014/main" id="{8F70DDD6-84DC-9A02-F7EA-C7AFD1D73F54}"/>
              </a:ext>
            </a:extLst>
          </p:cNvPr>
          <p:cNvSpPr>
            <a:spLocks noGrp="1"/>
          </p:cNvSpPr>
          <p:nvPr>
            <p:ph type="sldNum" sz="quarter" idx="12"/>
          </p:nvPr>
        </p:nvSpPr>
        <p:spPr/>
        <p:txBody>
          <a:bodyPr/>
          <a:lstStyle/>
          <a:p>
            <a:fld id="{0FF54DE5-C571-48E8-A5BC-B369434E2F44}" type="slidenum">
              <a:rPr lang="en-US" smtClean="0"/>
              <a:t>22</a:t>
            </a:fld>
            <a:endParaRPr lang="en-US"/>
          </a:p>
        </p:txBody>
      </p:sp>
    </p:spTree>
    <p:extLst>
      <p:ext uri="{BB962C8B-B14F-4D97-AF65-F5344CB8AC3E}">
        <p14:creationId xmlns:p14="http://schemas.microsoft.com/office/powerpoint/2010/main" val="30332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5A6EE-0996-56FA-3994-D153D51FBC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028734-8447-65CB-D2E3-4D7BE1503116}"/>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D912EC13-6A1F-806B-8A92-5A5656495B97}"/>
              </a:ext>
            </a:extLst>
          </p:cNvPr>
          <p:cNvSpPr>
            <a:spLocks noGrp="1"/>
          </p:cNvSpPr>
          <p:nvPr>
            <p:ph idx="1"/>
          </p:nvPr>
        </p:nvSpPr>
        <p:spPr>
          <a:xfrm>
            <a:off x="1104899" y="1600198"/>
            <a:ext cx="10934701" cy="5121277"/>
          </a:xfrm>
        </p:spPr>
        <p:txBody>
          <a:bodyPr>
            <a:normAutofit fontScale="70000" lnSpcReduction="20000"/>
          </a:bodyPr>
          <a:lstStyle/>
          <a:p>
            <a:pPr marL="0" indent="0">
              <a:buNone/>
            </a:pPr>
            <a:r>
              <a:rPr lang="en-US" sz="4700" b="1" u="sng" dirty="0">
                <a:latin typeface="Calibri" panose="020F0502020204030204" pitchFamily="34" charset="0"/>
                <a:ea typeface="Calibri" panose="020F0502020204030204" pitchFamily="34" charset="0"/>
                <a:cs typeface="Calibri" panose="020F0502020204030204" pitchFamily="34" charset="0"/>
              </a:rPr>
              <a:t>Genesis 4:1-12</a:t>
            </a:r>
          </a:p>
          <a:p>
            <a:pPr marL="0" indent="0">
              <a:buNone/>
            </a:pPr>
            <a:r>
              <a:rPr lang="en-US" sz="4000" b="1" baseline="30000" dirty="0">
                <a:latin typeface="Calibri" panose="020F0502020204030204" pitchFamily="34" charset="0"/>
                <a:ea typeface="Calibri" panose="020F0502020204030204" pitchFamily="34" charset="0"/>
                <a:cs typeface="Calibri" panose="020F0502020204030204" pitchFamily="34" charset="0"/>
              </a:rPr>
              <a:t>6</a:t>
            </a:r>
            <a:r>
              <a:rPr lang="en-US" sz="4000" dirty="0">
                <a:latin typeface="Calibri" panose="020F0502020204030204" pitchFamily="34" charset="0"/>
                <a:ea typeface="Calibri" panose="020F0502020204030204" pitchFamily="34" charset="0"/>
                <a:cs typeface="Calibri" panose="020F0502020204030204" pitchFamily="34" charset="0"/>
              </a:rPr>
              <a:t> And the Lord said unto Cain, Why art thou wroth? and why is thy countenance fallen?</a:t>
            </a:r>
          </a:p>
          <a:p>
            <a:pPr marL="0" indent="0">
              <a:buNone/>
            </a:pPr>
            <a:r>
              <a:rPr lang="en-US" sz="4000" b="1" baseline="30000" dirty="0">
                <a:latin typeface="Calibri" panose="020F0502020204030204" pitchFamily="34" charset="0"/>
                <a:ea typeface="Calibri" panose="020F0502020204030204" pitchFamily="34" charset="0"/>
                <a:cs typeface="Calibri" panose="020F0502020204030204" pitchFamily="34" charset="0"/>
              </a:rPr>
              <a:t>7 </a:t>
            </a:r>
            <a:r>
              <a:rPr lang="en-US" sz="4000" dirty="0">
                <a:latin typeface="Calibri" panose="020F0502020204030204" pitchFamily="34" charset="0"/>
                <a:ea typeface="Calibri" panose="020F0502020204030204" pitchFamily="34" charset="0"/>
                <a:cs typeface="Calibri" panose="020F0502020204030204" pitchFamily="34" charset="0"/>
              </a:rPr>
              <a:t>If thou </a:t>
            </a:r>
            <a:r>
              <a:rPr lang="en-US" sz="4000" dirty="0" err="1">
                <a:latin typeface="Calibri" panose="020F0502020204030204" pitchFamily="34" charset="0"/>
                <a:ea typeface="Calibri" panose="020F0502020204030204" pitchFamily="34" charset="0"/>
                <a:cs typeface="Calibri" panose="020F0502020204030204" pitchFamily="34" charset="0"/>
              </a:rPr>
              <a:t>doest</a:t>
            </a:r>
            <a:r>
              <a:rPr lang="en-US" sz="4000" dirty="0">
                <a:latin typeface="Calibri" panose="020F0502020204030204" pitchFamily="34" charset="0"/>
                <a:ea typeface="Calibri" panose="020F0502020204030204" pitchFamily="34" charset="0"/>
                <a:cs typeface="Calibri" panose="020F0502020204030204" pitchFamily="34" charset="0"/>
              </a:rPr>
              <a:t> well, shalt thou not be accepted? and if thou </a:t>
            </a:r>
            <a:r>
              <a:rPr lang="en-US" sz="4000" dirty="0" err="1">
                <a:latin typeface="Calibri" panose="020F0502020204030204" pitchFamily="34" charset="0"/>
                <a:ea typeface="Calibri" panose="020F0502020204030204" pitchFamily="34" charset="0"/>
                <a:cs typeface="Calibri" panose="020F0502020204030204" pitchFamily="34" charset="0"/>
              </a:rPr>
              <a:t>doest</a:t>
            </a:r>
            <a:r>
              <a:rPr lang="en-US" sz="4000" dirty="0">
                <a:latin typeface="Calibri" panose="020F0502020204030204" pitchFamily="34" charset="0"/>
                <a:ea typeface="Calibri" panose="020F0502020204030204" pitchFamily="34" charset="0"/>
                <a:cs typeface="Calibri" panose="020F0502020204030204" pitchFamily="34" charset="0"/>
              </a:rPr>
              <a:t> not well, sin lieth at the door. And unto thee shall be his desire, and thou shalt rule over him.</a:t>
            </a:r>
          </a:p>
          <a:p>
            <a:pPr marL="0" indent="0">
              <a:buNone/>
            </a:pPr>
            <a:r>
              <a:rPr lang="en-US" sz="4000" b="1" baseline="30000" dirty="0">
                <a:latin typeface="Calibri" panose="020F0502020204030204" pitchFamily="34" charset="0"/>
                <a:ea typeface="Calibri" panose="020F0502020204030204" pitchFamily="34" charset="0"/>
                <a:cs typeface="Calibri" panose="020F0502020204030204" pitchFamily="34" charset="0"/>
              </a:rPr>
              <a:t>8</a:t>
            </a:r>
            <a:r>
              <a:rPr lang="en-US" sz="4000" dirty="0">
                <a:latin typeface="Calibri" panose="020F0502020204030204" pitchFamily="34" charset="0"/>
                <a:ea typeface="Calibri" panose="020F0502020204030204" pitchFamily="34" charset="0"/>
                <a:cs typeface="Calibri" panose="020F0502020204030204" pitchFamily="34" charset="0"/>
              </a:rPr>
              <a:t> And Cain talked with Abel his brother: and it came to pass, when they were in the field, that Cain rose up against Abel his brother, and slew him.</a:t>
            </a:r>
          </a:p>
          <a:p>
            <a:pPr marL="0" indent="0">
              <a:buNone/>
            </a:pPr>
            <a:r>
              <a:rPr lang="en-US" sz="4000" b="1" baseline="30000" dirty="0">
                <a:latin typeface="Calibri" panose="020F0502020204030204" pitchFamily="34" charset="0"/>
                <a:ea typeface="Calibri" panose="020F0502020204030204" pitchFamily="34" charset="0"/>
                <a:cs typeface="Calibri" panose="020F0502020204030204" pitchFamily="34" charset="0"/>
              </a:rPr>
              <a:t>9</a:t>
            </a:r>
            <a:r>
              <a:rPr lang="en-US" sz="4000" dirty="0">
                <a:latin typeface="Calibri" panose="020F0502020204030204" pitchFamily="34" charset="0"/>
                <a:ea typeface="Calibri" panose="020F0502020204030204" pitchFamily="34" charset="0"/>
                <a:cs typeface="Calibri" panose="020F0502020204030204" pitchFamily="34" charset="0"/>
              </a:rPr>
              <a:t> And the Lord said unto Cain, Where is Abel thy brother? And he said, I know not: Am I my brother's keeper?</a:t>
            </a:r>
          </a:p>
          <a:p>
            <a:pPr marL="0" indent="0">
              <a:buNone/>
            </a:pPr>
            <a:r>
              <a:rPr lang="en-US" sz="4000" b="1" baseline="30000" dirty="0">
                <a:latin typeface="Calibri" panose="020F0502020204030204" pitchFamily="34" charset="0"/>
                <a:ea typeface="Calibri" panose="020F0502020204030204" pitchFamily="34" charset="0"/>
                <a:cs typeface="Calibri" panose="020F0502020204030204" pitchFamily="34" charset="0"/>
              </a:rPr>
              <a:t>10</a:t>
            </a:r>
            <a:r>
              <a:rPr lang="en-US" sz="4000" dirty="0">
                <a:latin typeface="Calibri" panose="020F0502020204030204" pitchFamily="34" charset="0"/>
                <a:ea typeface="Calibri" panose="020F0502020204030204" pitchFamily="34" charset="0"/>
                <a:cs typeface="Calibri" panose="020F0502020204030204" pitchFamily="34" charset="0"/>
              </a:rPr>
              <a:t> And he said, What hast thou done? the voice of thy brother's blood </a:t>
            </a:r>
            <a:r>
              <a:rPr lang="en-US" sz="4000" dirty="0" err="1">
                <a:latin typeface="Calibri" panose="020F0502020204030204" pitchFamily="34" charset="0"/>
                <a:ea typeface="Calibri" panose="020F0502020204030204" pitchFamily="34" charset="0"/>
                <a:cs typeface="Calibri" panose="020F0502020204030204" pitchFamily="34" charset="0"/>
              </a:rPr>
              <a:t>crieth</a:t>
            </a:r>
            <a:r>
              <a:rPr lang="en-US" sz="4000" dirty="0">
                <a:latin typeface="Calibri" panose="020F0502020204030204" pitchFamily="34" charset="0"/>
                <a:ea typeface="Calibri" panose="020F0502020204030204" pitchFamily="34" charset="0"/>
                <a:cs typeface="Calibri" panose="020F0502020204030204" pitchFamily="34" charset="0"/>
              </a:rPr>
              <a:t> unto me from the ground.</a:t>
            </a:r>
          </a:p>
        </p:txBody>
      </p:sp>
      <p:sp>
        <p:nvSpPr>
          <p:cNvPr id="2" name="Slide Number Placeholder 1">
            <a:extLst>
              <a:ext uri="{FF2B5EF4-FFF2-40B4-BE49-F238E27FC236}">
                <a16:creationId xmlns:a16="http://schemas.microsoft.com/office/drawing/2014/main" id="{3AB23118-49F5-AF8F-CC01-023B836332FE}"/>
              </a:ext>
            </a:extLst>
          </p:cNvPr>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245059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76E59-1245-59E0-F653-196464E8DB4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C6BFAA-8531-3B50-2AF8-94A89856C055}"/>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2CC3E592-6B9D-1ACE-8F6D-183F498B86C0}"/>
              </a:ext>
            </a:extLst>
          </p:cNvPr>
          <p:cNvSpPr>
            <a:spLocks noGrp="1"/>
          </p:cNvSpPr>
          <p:nvPr>
            <p:ph idx="1"/>
          </p:nvPr>
        </p:nvSpPr>
        <p:spPr>
          <a:xfrm>
            <a:off x="1104899" y="1600198"/>
            <a:ext cx="10934701" cy="5121277"/>
          </a:xfrm>
        </p:spPr>
        <p:txBody>
          <a:bodyPr>
            <a:normAutofit/>
          </a:bodyPr>
          <a:lstStyle/>
          <a:p>
            <a:pPr marL="0" indent="0">
              <a:buNone/>
            </a:pPr>
            <a:r>
              <a:rPr lang="en-US" sz="3300" b="1" u="sng" dirty="0">
                <a:latin typeface="Calibri" panose="020F0502020204030204" pitchFamily="34" charset="0"/>
                <a:ea typeface="Calibri" panose="020F0502020204030204" pitchFamily="34" charset="0"/>
                <a:cs typeface="Calibri" panose="020F0502020204030204" pitchFamily="34" charset="0"/>
              </a:rPr>
              <a:t>Genesis 4:1-12</a:t>
            </a:r>
          </a:p>
          <a:p>
            <a:pPr marL="0" indent="0">
              <a:buNone/>
            </a:pPr>
            <a:r>
              <a:rPr lang="en-US" sz="2800" b="1" baseline="30000" dirty="0">
                <a:latin typeface="Calibri" panose="020F0502020204030204" pitchFamily="34" charset="0"/>
                <a:ea typeface="Calibri" panose="020F0502020204030204" pitchFamily="34" charset="0"/>
                <a:cs typeface="Calibri" panose="020F0502020204030204" pitchFamily="34" charset="0"/>
              </a:rPr>
              <a:t>11</a:t>
            </a:r>
            <a:r>
              <a:rPr lang="en-US" sz="2800" dirty="0">
                <a:latin typeface="Calibri" panose="020F0502020204030204" pitchFamily="34" charset="0"/>
                <a:ea typeface="Calibri" panose="020F0502020204030204" pitchFamily="34" charset="0"/>
                <a:cs typeface="Calibri" panose="020F0502020204030204" pitchFamily="34" charset="0"/>
              </a:rPr>
              <a:t> And now art thou cursed from the earth, which hath opened her mouth to receive thy brother's blood from thy hand;</a:t>
            </a:r>
          </a:p>
          <a:p>
            <a:pPr marL="0" indent="0">
              <a:buNone/>
            </a:pPr>
            <a:r>
              <a:rPr lang="en-US" sz="2800" b="1" baseline="30000" dirty="0">
                <a:latin typeface="Calibri" panose="020F0502020204030204" pitchFamily="34" charset="0"/>
                <a:ea typeface="Calibri" panose="020F0502020204030204" pitchFamily="34" charset="0"/>
                <a:cs typeface="Calibri" panose="020F0502020204030204" pitchFamily="34" charset="0"/>
              </a:rPr>
              <a:t>12</a:t>
            </a:r>
            <a:r>
              <a:rPr lang="en-US" sz="2800" dirty="0">
                <a:latin typeface="Calibri" panose="020F0502020204030204" pitchFamily="34" charset="0"/>
                <a:ea typeface="Calibri" panose="020F0502020204030204" pitchFamily="34" charset="0"/>
                <a:cs typeface="Calibri" panose="020F0502020204030204" pitchFamily="34" charset="0"/>
              </a:rPr>
              <a:t> When thou </a:t>
            </a:r>
            <a:r>
              <a:rPr lang="en-US" sz="2800" dirty="0" err="1">
                <a:latin typeface="Calibri" panose="020F0502020204030204" pitchFamily="34" charset="0"/>
                <a:ea typeface="Calibri" panose="020F0502020204030204" pitchFamily="34" charset="0"/>
                <a:cs typeface="Calibri" panose="020F0502020204030204" pitchFamily="34" charset="0"/>
              </a:rPr>
              <a:t>tillest</a:t>
            </a:r>
            <a:r>
              <a:rPr lang="en-US" sz="2800" dirty="0">
                <a:latin typeface="Calibri" panose="020F0502020204030204" pitchFamily="34" charset="0"/>
                <a:ea typeface="Calibri" panose="020F0502020204030204" pitchFamily="34" charset="0"/>
                <a:cs typeface="Calibri" panose="020F0502020204030204" pitchFamily="34" charset="0"/>
              </a:rPr>
              <a:t> the ground, it shall not henceforth yield unto thee her strength; a fugitive and a vagabond shalt thou be in the earth.</a:t>
            </a:r>
          </a:p>
        </p:txBody>
      </p:sp>
      <p:sp>
        <p:nvSpPr>
          <p:cNvPr id="2" name="Slide Number Placeholder 1">
            <a:extLst>
              <a:ext uri="{FF2B5EF4-FFF2-40B4-BE49-F238E27FC236}">
                <a16:creationId xmlns:a16="http://schemas.microsoft.com/office/drawing/2014/main" id="{63BE0268-B593-46F8-DB1A-C3B8C0EC36BE}"/>
              </a:ext>
            </a:extLst>
          </p:cNvPr>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85934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p:cNvSpPr>
            <a:spLocks noGrp="1"/>
          </p:cNvSpPr>
          <p:nvPr>
            <p:ph idx="1"/>
          </p:nvPr>
        </p:nvSpPr>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Our study is on the very familiar story of Cain and Abel who were two of Adam and Eve’s children</a:t>
            </a:r>
          </a:p>
          <a:p>
            <a:pPr marL="228600" lvl="1">
              <a:spcBef>
                <a:spcPts val="1800"/>
              </a:spcBef>
            </a:pPr>
            <a:r>
              <a:rPr lang="en-US" sz="3000" dirty="0">
                <a:latin typeface="Calibri" panose="020F0502020204030204" pitchFamily="34" charset="0"/>
                <a:ea typeface="Calibri" panose="020F0502020204030204" pitchFamily="34" charset="0"/>
                <a:cs typeface="Calibri" panose="020F0502020204030204" pitchFamily="34" charset="0"/>
              </a:rPr>
              <a:t>Interesting Fact: While Cain and Abel are the most well-known of Adam and Eve’s children, there were several other children:</a:t>
            </a:r>
          </a:p>
          <a:p>
            <a:pPr marL="228600" lvl="1">
              <a:spcBef>
                <a:spcPts val="1800"/>
              </a:spcBef>
            </a:pPr>
            <a:r>
              <a:rPr lang="en-US" sz="3000" dirty="0">
                <a:latin typeface="Calibri" panose="020F0502020204030204" pitchFamily="34" charset="0"/>
                <a:ea typeface="Calibri" panose="020F0502020204030204" pitchFamily="34" charset="0"/>
                <a:cs typeface="Calibri" panose="020F0502020204030204" pitchFamily="34" charset="0"/>
              </a:rPr>
              <a:t>Read Genesis 5:3-4</a:t>
            </a:r>
          </a:p>
          <a:p>
            <a:pPr marL="228600" lvl="1">
              <a:spcBef>
                <a:spcPts val="1800"/>
              </a:spcBef>
            </a:pPr>
            <a:r>
              <a:rPr lang="en-US" sz="3000" dirty="0">
                <a:latin typeface="Calibri" panose="020F0502020204030204" pitchFamily="34" charset="0"/>
                <a:ea typeface="Calibri" panose="020F0502020204030204" pitchFamily="34" charset="0"/>
                <a:cs typeface="Calibri" panose="020F0502020204030204" pitchFamily="34" charset="0"/>
              </a:rPr>
              <a:t>Important Note: The events of our lesson take place AFTER sin has entered into the world</a:t>
            </a:r>
          </a:p>
        </p:txBody>
      </p:sp>
      <p:sp>
        <p:nvSpPr>
          <p:cNvPr id="2" name="Slide Number Placeholder 1">
            <a:extLst>
              <a:ext uri="{FF2B5EF4-FFF2-40B4-BE49-F238E27FC236}">
                <a16:creationId xmlns:a16="http://schemas.microsoft.com/office/drawing/2014/main" id="{43B1F2DE-8D39-DCF4-99BE-2ECB387E53F9}"/>
              </a:ext>
            </a:extLst>
          </p:cNvPr>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218803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E3763-CCF0-929A-A770-0F161915C4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C920DE-5D32-D553-A16A-FB636DAED5CB}"/>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734E0EC8-39F9-E9EF-E06A-FF03359B26AD}"/>
              </a:ext>
            </a:extLst>
          </p:cNvPr>
          <p:cNvSpPr>
            <a:spLocks noGrp="1"/>
          </p:cNvSpPr>
          <p:nvPr>
            <p:ph idx="1"/>
          </p:nvPr>
        </p:nvSpPr>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At the beginning of chapter 4, we read about the birth of Cain, followed by the birth of Abel</a:t>
            </a:r>
          </a:p>
          <a:p>
            <a:r>
              <a:rPr lang="en-US" sz="3000" dirty="0">
                <a:latin typeface="Calibri" panose="020F0502020204030204" pitchFamily="34" charset="0"/>
                <a:ea typeface="Calibri" panose="020F0502020204030204" pitchFamily="34" charset="0"/>
                <a:cs typeface="Calibri" panose="020F0502020204030204" pitchFamily="34" charset="0"/>
              </a:rPr>
              <a:t>Cain became a tiller of the ground (farmer), while Abel was a keeper of sheep (shepherd) </a:t>
            </a:r>
          </a:p>
          <a:p>
            <a:r>
              <a:rPr lang="en-US" sz="3000" dirty="0">
                <a:latin typeface="Calibri" panose="020F0502020204030204" pitchFamily="34" charset="0"/>
                <a:ea typeface="Calibri" panose="020F0502020204030204" pitchFamily="34" charset="0"/>
                <a:cs typeface="Calibri" panose="020F0502020204030204" pitchFamily="34" charset="0"/>
              </a:rPr>
              <a:t>In verse 3, Cain and Abel brought offerings to God</a:t>
            </a:r>
          </a:p>
          <a:p>
            <a:r>
              <a:rPr lang="en-US" sz="3000" dirty="0">
                <a:latin typeface="Calibri" panose="020F0502020204030204" pitchFamily="34" charset="0"/>
                <a:ea typeface="Calibri" panose="020F0502020204030204" pitchFamily="34" charset="0"/>
                <a:cs typeface="Calibri" panose="020F0502020204030204" pitchFamily="34" charset="0"/>
              </a:rPr>
              <a:t>God had respect towards Abel's offering but not Cain’s</a:t>
            </a:r>
          </a:p>
          <a:p>
            <a:pPr marL="0" indent="0">
              <a:buNone/>
            </a:pPr>
            <a:endParaRPr lang="en-US" sz="30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25789FD-CD8B-67E2-14DC-0CC88A173BBF}"/>
              </a:ext>
            </a:extLst>
          </p:cNvPr>
          <p:cNvSpPr>
            <a:spLocks noGrp="1"/>
          </p:cNvSpPr>
          <p:nvPr>
            <p:ph type="sldNum" sz="quarter" idx="12"/>
          </p:nvPr>
        </p:nvSpPr>
        <p:spPr/>
        <p:txBody>
          <a:bodyPr/>
          <a:lstStyle/>
          <a:p>
            <a:fld id="{0FF54DE5-C571-48E8-A5BC-B369434E2F44}" type="slidenum">
              <a:rPr lang="en-US" smtClean="0"/>
              <a:t>6</a:t>
            </a:fld>
            <a:endParaRPr lang="en-US" dirty="0"/>
          </a:p>
        </p:txBody>
      </p:sp>
    </p:spTree>
    <p:extLst>
      <p:ext uri="{BB962C8B-B14F-4D97-AF65-F5344CB8AC3E}">
        <p14:creationId xmlns:p14="http://schemas.microsoft.com/office/powerpoint/2010/main" val="11924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2CEA-C4C4-33E7-85F0-0390F49F523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1EC81-8323-383D-6BD3-3D06156B91F5}"/>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CD2469D1-FAC8-449D-BD0A-4381EEC7B21B}"/>
              </a:ext>
            </a:extLst>
          </p:cNvPr>
          <p:cNvSpPr>
            <a:spLocks noGrp="1"/>
          </p:cNvSpPr>
          <p:nvPr>
            <p:ph idx="1"/>
          </p:nvPr>
        </p:nvSpPr>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As a result, Cain became angry and let everyone know that he was angry, including God</a:t>
            </a:r>
          </a:p>
          <a:p>
            <a:r>
              <a:rPr lang="en-US" sz="3000" dirty="0">
                <a:latin typeface="Calibri" panose="020F0502020204030204" pitchFamily="34" charset="0"/>
                <a:ea typeface="Calibri" panose="020F0502020204030204" pitchFamily="34" charset="0"/>
                <a:cs typeface="Calibri" panose="020F0502020204030204" pitchFamily="34" charset="0"/>
              </a:rPr>
              <a:t>So God talked with Cain to remind him that if he did well, his offering would be accepted, </a:t>
            </a:r>
          </a:p>
          <a:p>
            <a:r>
              <a:rPr lang="en-US" sz="3000" dirty="0">
                <a:latin typeface="Calibri" panose="020F0502020204030204" pitchFamily="34" charset="0"/>
                <a:ea typeface="Calibri" panose="020F0502020204030204" pitchFamily="34" charset="0"/>
                <a:cs typeface="Calibri" panose="020F0502020204030204" pitchFamily="34" charset="0"/>
              </a:rPr>
              <a:t>But if he continued to not do well, the sin would take root in his heart and overtake him</a:t>
            </a:r>
          </a:p>
          <a:p>
            <a:r>
              <a:rPr lang="en-US" sz="3000" dirty="0">
                <a:latin typeface="Calibri" panose="020F0502020204030204" pitchFamily="34" charset="0"/>
                <a:ea typeface="Calibri" panose="020F0502020204030204" pitchFamily="34" charset="0"/>
                <a:cs typeface="Calibri" panose="020F0502020204030204" pitchFamily="34" charset="0"/>
              </a:rPr>
              <a:t>God ended by encouraging him to not let that happen</a:t>
            </a:r>
          </a:p>
        </p:txBody>
      </p:sp>
      <p:sp>
        <p:nvSpPr>
          <p:cNvPr id="2" name="Slide Number Placeholder 1">
            <a:extLst>
              <a:ext uri="{FF2B5EF4-FFF2-40B4-BE49-F238E27FC236}">
                <a16:creationId xmlns:a16="http://schemas.microsoft.com/office/drawing/2014/main" id="{FE3C498A-03CB-7DAE-EE56-FAC62B4F136D}"/>
              </a:ext>
            </a:extLst>
          </p:cNvPr>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81560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61880-A5EB-161F-1BD4-203EAB4265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A6ADAA-3F79-C9C3-EBF0-B74A48032B1B}"/>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9F7B264B-1680-28D9-6CAA-8B166187011E}"/>
              </a:ext>
            </a:extLst>
          </p:cNvPr>
          <p:cNvSpPr>
            <a:spLocks noGrp="1"/>
          </p:cNvSpPr>
          <p:nvPr>
            <p:ph idx="1"/>
          </p:nvPr>
        </p:nvSpPr>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Because this story is familiar, we know that Cain did listen to the warning of God and ultimately killed Abel</a:t>
            </a:r>
          </a:p>
          <a:p>
            <a:r>
              <a:rPr lang="en-US" sz="3000" dirty="0">
                <a:latin typeface="Calibri" panose="020F0502020204030204" pitchFamily="34" charset="0"/>
                <a:ea typeface="Calibri" panose="020F0502020204030204" pitchFamily="34" charset="0"/>
                <a:cs typeface="Calibri" panose="020F0502020204030204" pitchFamily="34" charset="0"/>
              </a:rPr>
              <a:t>Even though Cain killed his brother, Abel wasn’t really his problem</a:t>
            </a:r>
          </a:p>
          <a:p>
            <a:r>
              <a:rPr lang="en-US" sz="3000" dirty="0">
                <a:latin typeface="Calibri" panose="020F0502020204030204" pitchFamily="34" charset="0"/>
                <a:ea typeface="Calibri" panose="020F0502020204030204" pitchFamily="34" charset="0"/>
                <a:cs typeface="Calibri" panose="020F0502020204030204" pitchFamily="34" charset="0"/>
              </a:rPr>
              <a:t>Cain’s problem was his offering wasn’t acceptable to God</a:t>
            </a:r>
          </a:p>
          <a:p>
            <a:r>
              <a:rPr lang="en-US" sz="3000" dirty="0">
                <a:latin typeface="Calibri" panose="020F0502020204030204" pitchFamily="34" charset="0"/>
                <a:ea typeface="Calibri" panose="020F0502020204030204" pitchFamily="34" charset="0"/>
                <a:cs typeface="Calibri" panose="020F0502020204030204" pitchFamily="34" charset="0"/>
              </a:rPr>
              <a:t>The description of Abel’s offering in verse 4 implies that it came from the best of his flock </a:t>
            </a:r>
          </a:p>
          <a:p>
            <a:r>
              <a:rPr lang="en-US" sz="3000" dirty="0">
                <a:latin typeface="Calibri" panose="020F0502020204030204" pitchFamily="34" charset="0"/>
                <a:ea typeface="Calibri" panose="020F0502020204030204" pitchFamily="34" charset="0"/>
                <a:cs typeface="Calibri" panose="020F0502020204030204" pitchFamily="34" charset="0"/>
              </a:rPr>
              <a:t>Cain's offering was described as rather ordinary</a:t>
            </a:r>
          </a:p>
          <a:p>
            <a:endParaRPr lang="en-US" sz="30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A73743D-989F-9BB5-F353-CAFDCBD8BEDD}"/>
              </a:ext>
            </a:extLst>
          </p:cNvPr>
          <p:cNvSpPr>
            <a:spLocks noGrp="1"/>
          </p:cNvSpPr>
          <p:nvPr>
            <p:ph type="sldNum" sz="quarter" idx="12"/>
          </p:nvPr>
        </p:nvSpPr>
        <p:spPr/>
        <p:txBody>
          <a:bodyPr/>
          <a:lstStyle/>
          <a:p>
            <a:fld id="{0FF54DE5-C571-48E8-A5BC-B369434E2F44}" type="slidenum">
              <a:rPr lang="en-US" smtClean="0"/>
              <a:t>8</a:t>
            </a:fld>
            <a:endParaRPr lang="en-US"/>
          </a:p>
        </p:txBody>
      </p:sp>
    </p:spTree>
    <p:extLst>
      <p:ext uri="{BB962C8B-B14F-4D97-AF65-F5344CB8AC3E}">
        <p14:creationId xmlns:p14="http://schemas.microsoft.com/office/powerpoint/2010/main" val="145538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F1EE8-81EC-A6AE-AEA5-AFF6F53B30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29A611-8E13-1D38-F659-5A371EB97AFE}"/>
              </a:ext>
            </a:extLst>
          </p:cNvPr>
          <p:cNvSpPr>
            <a:spLocks noGrp="1"/>
          </p:cNvSpPr>
          <p:nvPr>
            <p:ph type="title"/>
          </p:nvPr>
        </p:nvSpPr>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99BD76FC-3481-8C95-8028-38EABD8A3E8D}"/>
              </a:ext>
            </a:extLst>
          </p:cNvPr>
          <p:cNvSpPr>
            <a:spLocks noGrp="1"/>
          </p:cNvSpPr>
          <p:nvPr>
            <p:ph idx="1"/>
          </p:nvPr>
        </p:nvSpPr>
        <p:spPr/>
        <p:txBody>
          <a:bodyPr>
            <a:no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So it wasn’t that Abel had done anything to Cain or his offering</a:t>
            </a:r>
          </a:p>
          <a:p>
            <a:r>
              <a:rPr lang="en-US" sz="3000" dirty="0">
                <a:latin typeface="Calibri" panose="020F0502020204030204" pitchFamily="34" charset="0"/>
                <a:ea typeface="Calibri" panose="020F0502020204030204" pitchFamily="34" charset="0"/>
                <a:cs typeface="Calibri" panose="020F0502020204030204" pitchFamily="34" charset="0"/>
              </a:rPr>
              <a:t>Cain offering just wasn’t worthy to be accepted by God</a:t>
            </a:r>
          </a:p>
          <a:p>
            <a:r>
              <a:rPr lang="en-US" sz="3000" dirty="0">
                <a:latin typeface="Calibri" panose="020F0502020204030204" pitchFamily="34" charset="0"/>
                <a:ea typeface="Calibri" panose="020F0502020204030204" pitchFamily="34" charset="0"/>
                <a:cs typeface="Calibri" panose="020F0502020204030204" pitchFamily="34" charset="0"/>
              </a:rPr>
              <a:t>This lets us know that our God just doesn’t accept any old thing from us</a:t>
            </a:r>
          </a:p>
          <a:p>
            <a:r>
              <a:rPr lang="en-US" sz="3000" dirty="0">
                <a:latin typeface="Calibri" panose="020F0502020204030204" pitchFamily="34" charset="0"/>
                <a:ea typeface="Calibri" panose="020F0502020204030204" pitchFamily="34" charset="0"/>
                <a:cs typeface="Calibri" panose="020F0502020204030204" pitchFamily="34" charset="0"/>
              </a:rPr>
              <a:t>We don’t serve a hum-drum God, and we shouldn’t give Him hum-drum offerings or praise</a:t>
            </a:r>
          </a:p>
          <a:p>
            <a:r>
              <a:rPr lang="en-US" sz="3000" dirty="0">
                <a:latin typeface="Calibri" panose="020F0502020204030204" pitchFamily="34" charset="0"/>
                <a:ea typeface="Calibri" panose="020F0502020204030204" pitchFamily="34" charset="0"/>
                <a:cs typeface="Calibri" panose="020F0502020204030204" pitchFamily="34" charset="0"/>
              </a:rPr>
              <a:t>Today we are going to discuss what is acceptable to God</a:t>
            </a:r>
          </a:p>
        </p:txBody>
      </p:sp>
      <p:sp>
        <p:nvSpPr>
          <p:cNvPr id="2" name="Slide Number Placeholder 1">
            <a:extLst>
              <a:ext uri="{FF2B5EF4-FFF2-40B4-BE49-F238E27FC236}">
                <a16:creationId xmlns:a16="http://schemas.microsoft.com/office/drawing/2014/main" id="{7C02216F-A0D0-60E8-D9C6-1493690FD46B}"/>
              </a:ext>
            </a:extLst>
          </p:cNvPr>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42091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4129</TotalTime>
  <Words>1542</Words>
  <Application>Microsoft Macintosh PowerPoint</Application>
  <PresentationFormat>Widescreen</PresentationFormat>
  <Paragraphs>142</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Euphemia</vt:lpstr>
      <vt:lpstr>Plantagenet Cherokee</vt:lpstr>
      <vt:lpstr>Wingdings</vt:lpstr>
      <vt:lpstr>Academic Literature 16x9</vt:lpstr>
      <vt:lpstr>Mt Zion Baptist Church Bible Study – Interim pastor TODD LEGETTE</vt:lpstr>
      <vt:lpstr>Lesson Background</vt:lpstr>
      <vt:lpstr>Lesson Background</vt:lpstr>
      <vt:lpstr>Lesson Background</vt:lpstr>
      <vt:lpstr>Lesson Background</vt:lpstr>
      <vt:lpstr>Lesson Background</vt:lpstr>
      <vt:lpstr>Lesson Background</vt:lpstr>
      <vt:lpstr>Lesson Background</vt:lpstr>
      <vt:lpstr>Lesson Background</vt:lpstr>
      <vt:lpstr>Acceptable to God</vt:lpstr>
      <vt:lpstr>Acceptable to God</vt:lpstr>
      <vt:lpstr>Acceptable to God</vt:lpstr>
      <vt:lpstr>Acceptable to God</vt:lpstr>
      <vt:lpstr>Acceptable to God</vt:lpstr>
      <vt:lpstr>Acceptable to God</vt:lpstr>
      <vt:lpstr>Acceptable to God</vt:lpstr>
      <vt:lpstr>Acceptable to God</vt:lpstr>
      <vt:lpstr>Acceptable to God</vt:lpstr>
      <vt:lpstr>Acceptable to God</vt:lpstr>
      <vt:lpstr>Acceptable to God</vt:lpstr>
      <vt:lpstr>Questions</vt:lpstr>
      <vt:lpstr>Thank You and God Bless You</vt:lpstr>
    </vt:vector>
  </TitlesOfParts>
  <Company>International Paper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CME Church Virtual Prayer and Bible Study</dc:title>
  <dc:creator>Todd Legette</dc:creator>
  <cp:lastModifiedBy>Anthony Beck</cp:lastModifiedBy>
  <cp:revision>42</cp:revision>
  <cp:lastPrinted>2025-01-21T18:04:00Z</cp:lastPrinted>
  <dcterms:created xsi:type="dcterms:W3CDTF">2021-06-02T15:27:21Z</dcterms:created>
  <dcterms:modified xsi:type="dcterms:W3CDTF">2025-01-25T00:20:53Z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